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4" r:id="rId3"/>
    <p:sldId id="281" r:id="rId4"/>
    <p:sldId id="261" r:id="rId5"/>
    <p:sldId id="277" r:id="rId6"/>
    <p:sldId id="288" r:id="rId7"/>
    <p:sldId id="287" r:id="rId8"/>
    <p:sldId id="291" r:id="rId9"/>
    <p:sldId id="290" r:id="rId10"/>
    <p:sldId id="283" r:id="rId11"/>
    <p:sldId id="292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282E"/>
    <a:srgbClr val="1B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B095D-B962-6D43-87AB-EAAE0750CDE2}" type="datetimeFigureOut">
              <a:rPr lang="en-US" smtClean="0"/>
              <a:t>21/09/14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5AC06-8861-4647-8A0D-23DDE0D955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5AC06-8861-4647-8A0D-23DDE0D955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6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5AC06-8861-4647-8A0D-23DDE0D955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6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6A95-430D-7E4D-9922-E92DC10396AC}" type="datetimeFigureOut">
              <a:rPr lang="en-US" smtClean="0"/>
              <a:t>21/09/14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09C6-7630-A848-B723-402F5478B0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1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6A95-430D-7E4D-9922-E92DC10396AC}" type="datetimeFigureOut">
              <a:rPr lang="en-US" smtClean="0"/>
              <a:t>21/09/14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09C6-7630-A848-B723-402F5478B0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0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6A95-430D-7E4D-9922-E92DC10396AC}" type="datetimeFigureOut">
              <a:rPr lang="en-US" smtClean="0"/>
              <a:t>21/09/14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09C6-7630-A848-B723-402F5478B0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2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6A95-430D-7E4D-9922-E92DC10396AC}" type="datetimeFigureOut">
              <a:rPr lang="en-US" smtClean="0"/>
              <a:t>21/09/14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09C6-7630-A848-B723-402F5478B0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6A95-430D-7E4D-9922-E92DC10396AC}" type="datetimeFigureOut">
              <a:rPr lang="en-US" smtClean="0"/>
              <a:t>21/09/14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09C6-7630-A848-B723-402F5478B0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0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6A95-430D-7E4D-9922-E92DC10396AC}" type="datetimeFigureOut">
              <a:rPr lang="en-US" smtClean="0"/>
              <a:t>21/09/14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09C6-7630-A848-B723-402F5478B0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6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6A95-430D-7E4D-9922-E92DC10396AC}" type="datetimeFigureOut">
              <a:rPr lang="en-US" smtClean="0"/>
              <a:t>21/09/14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09C6-7630-A848-B723-402F5478B0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6A95-430D-7E4D-9922-E92DC10396AC}" type="datetimeFigureOut">
              <a:rPr lang="en-US" smtClean="0"/>
              <a:t>21/09/14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09C6-7630-A848-B723-402F5478B0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0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6A95-430D-7E4D-9922-E92DC10396AC}" type="datetimeFigureOut">
              <a:rPr lang="en-US" smtClean="0"/>
              <a:t>21/09/14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09C6-7630-A848-B723-402F5478B0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5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6A95-430D-7E4D-9922-E92DC10396AC}" type="datetimeFigureOut">
              <a:rPr lang="en-US" smtClean="0"/>
              <a:t>21/09/14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09C6-7630-A848-B723-402F5478B0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7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6A95-430D-7E4D-9922-E92DC10396AC}" type="datetimeFigureOut">
              <a:rPr lang="en-US" smtClean="0"/>
              <a:t>21/09/14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09C6-7630-A848-B723-402F5478B0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4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56A95-430D-7E4D-9922-E92DC10396AC}" type="datetimeFigureOut">
              <a:rPr lang="en-US" smtClean="0"/>
              <a:t>21/09/14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C09C6-7630-A848-B723-402F5478B0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7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3.tiff"/><Relationship Id="rId6" Type="http://schemas.openxmlformats.org/officeDocument/2006/relationships/image" Target="../media/image1.jp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g"/><Relationship Id="rId1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7191521" y="6081437"/>
            <a:ext cx="172067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eu_flag_llp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21" y="6124201"/>
            <a:ext cx="1781852" cy="746681"/>
          </a:xfrm>
          <a:prstGeom prst="rect">
            <a:avLst/>
          </a:prstGeom>
        </p:spPr>
      </p:pic>
      <p:pic>
        <p:nvPicPr>
          <p:cNvPr id="2" name="Afbeelding 1" descr="EMIDS-RGB-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3" y="507999"/>
            <a:ext cx="8495617" cy="53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8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55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Emids_Logo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5" y="6111319"/>
            <a:ext cx="1391567" cy="75956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7191521" y="6081437"/>
            <a:ext cx="172067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-21241" y="6111319"/>
            <a:ext cx="169668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eu_flag_llp_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21" y="6124201"/>
            <a:ext cx="1781852" cy="746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452" y="261106"/>
            <a:ext cx="902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European Molecular Imaging Doctoral School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523" y="4902200"/>
            <a:ext cx="3329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66FF"/>
                </a:solidFill>
              </a:rPr>
              <a:t>EMIDS  </a:t>
            </a:r>
            <a:r>
              <a:rPr lang="en-US" sz="4000" b="1" dirty="0" smtClean="0">
                <a:solidFill>
                  <a:srgbClr val="FF0000"/>
                </a:solidFill>
              </a:rPr>
              <a:t>When</a:t>
            </a:r>
            <a:r>
              <a:rPr lang="en-US" sz="4000" b="1" dirty="0" smtClean="0">
                <a:solidFill>
                  <a:srgbClr val="3366FF"/>
                </a:solidFill>
              </a:rPr>
              <a:t>?        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2387600" y="1854200"/>
            <a:ext cx="6096000" cy="27432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29651" y="2431534"/>
            <a:ext cx="428080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 Start in </a:t>
            </a:r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3200" b="1" dirty="0" smtClean="0">
                <a:solidFill>
                  <a:schemeClr val="bg1"/>
                </a:solidFill>
              </a:rPr>
              <a:t> year of PhD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3004251" y="3066534"/>
            <a:ext cx="45704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3200" b="1" dirty="0" smtClean="0">
                <a:solidFill>
                  <a:schemeClr val="bg1"/>
                </a:solidFill>
              </a:rPr>
              <a:t> generation in </a:t>
            </a:r>
            <a:r>
              <a:rPr lang="en-US" sz="3200" b="1" dirty="0" smtClean="0">
                <a:solidFill>
                  <a:srgbClr val="FF0000"/>
                </a:solidFill>
              </a:rPr>
              <a:t>Oct 2014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6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400" y="4381500"/>
            <a:ext cx="3860800" cy="1041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4457700"/>
            <a:ext cx="3810000" cy="133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155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Emids_Logo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5" y="6111319"/>
            <a:ext cx="1391567" cy="759563"/>
          </a:xfrm>
          <a:prstGeom prst="rect">
            <a:avLst/>
          </a:prstGeom>
        </p:spPr>
      </p:pic>
      <p:pic>
        <p:nvPicPr>
          <p:cNvPr id="21" name="Picture 20" descr="eu_flag_llp_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21" y="6124201"/>
            <a:ext cx="1781852" cy="74668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191521" y="6081437"/>
            <a:ext cx="172067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21241" y="6111319"/>
            <a:ext cx="169668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452" y="261106"/>
            <a:ext cx="902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European Molecular Imaging Doctoral School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500" y="1739900"/>
            <a:ext cx="2768600" cy="97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2933700"/>
            <a:ext cx="2743200" cy="109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7700" y="1854200"/>
            <a:ext cx="3340100" cy="1079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4900" y="3048000"/>
            <a:ext cx="1549400" cy="1917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7200" y="2540000"/>
            <a:ext cx="1803400" cy="1828800"/>
          </a:xfrm>
          <a:prstGeom prst="rect">
            <a:avLst/>
          </a:prstGeom>
        </p:spPr>
      </p:pic>
      <p:pic>
        <p:nvPicPr>
          <p:cNvPr id="19" name="Picture 18" descr="esmijp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75" y="5595249"/>
            <a:ext cx="2271678" cy="10595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0638" y="1079725"/>
            <a:ext cx="8129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66FF"/>
                </a:solidFill>
              </a:rPr>
              <a:t>EMIDS  extending the network!! </a:t>
            </a:r>
            <a:r>
              <a:rPr lang="en-US" sz="4000" b="1" dirty="0" smtClean="0">
                <a:solidFill>
                  <a:srgbClr val="FF0000"/>
                </a:solidFill>
              </a:rPr>
              <a:t>Now</a:t>
            </a:r>
            <a:r>
              <a:rPr lang="en-US" sz="4000" b="1" dirty="0" smtClean="0">
                <a:solidFill>
                  <a:srgbClr val="3366FF"/>
                </a:solidFill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51364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55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452" y="261106"/>
            <a:ext cx="9024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European Molecular Imaging Doctoral </a:t>
            </a:r>
            <a:r>
              <a:rPr lang="en-US" sz="2800" b="1" dirty="0" smtClean="0">
                <a:solidFill>
                  <a:schemeClr val="bg1"/>
                </a:solidFill>
              </a:rPr>
              <a:t>Schools Network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21" name="Picture 20" descr="eu_flag_llp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21" y="6124201"/>
            <a:ext cx="1781852" cy="74668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191521" y="6081437"/>
            <a:ext cx="172067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21241" y="6111319"/>
            <a:ext cx="169668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EUpeopl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99" y="1320800"/>
            <a:ext cx="5604021" cy="4614375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5232400" y="851125"/>
            <a:ext cx="3429000" cy="152680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54051" y="1199859"/>
            <a:ext cx="277311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www.emids.eu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3" name="Afbeelding 12" descr="EMIDS-RGB-20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2" y="6109932"/>
            <a:ext cx="1171871" cy="7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9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400" y="4381500"/>
            <a:ext cx="3860800" cy="1041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4457700"/>
            <a:ext cx="3810000" cy="133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155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eu_flag_llp_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21" y="6124201"/>
            <a:ext cx="1781852" cy="74668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191521" y="6081437"/>
            <a:ext cx="172067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21241" y="6111319"/>
            <a:ext cx="169668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452" y="261106"/>
            <a:ext cx="902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European Molecular Imaging Doctoral School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00" y="1739900"/>
            <a:ext cx="2768600" cy="97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933700"/>
            <a:ext cx="2743200" cy="109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7700" y="1854200"/>
            <a:ext cx="3340100" cy="1079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4900" y="3048000"/>
            <a:ext cx="1549400" cy="1917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7200" y="2540000"/>
            <a:ext cx="1803400" cy="1828800"/>
          </a:xfrm>
          <a:prstGeom prst="rect">
            <a:avLst/>
          </a:prstGeom>
        </p:spPr>
      </p:pic>
      <p:pic>
        <p:nvPicPr>
          <p:cNvPr id="19" name="Picture 18" descr="esmijp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75" y="5595249"/>
            <a:ext cx="2271678" cy="1059551"/>
          </a:xfrm>
          <a:prstGeom prst="rect">
            <a:avLst/>
          </a:prstGeom>
        </p:spPr>
      </p:pic>
      <p:pic>
        <p:nvPicPr>
          <p:cNvPr id="20" name="Afbeelding 19" descr="EMIDS-RGB-201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2" y="6135332"/>
            <a:ext cx="1171871" cy="7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6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55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452" y="261106"/>
            <a:ext cx="902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European Molecular Imaging Doctoral School</a:t>
            </a:r>
          </a:p>
        </p:txBody>
      </p:sp>
      <p:pic>
        <p:nvPicPr>
          <p:cNvPr id="21" name="Picture 20" descr="eu_flag_llp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21" y="6124201"/>
            <a:ext cx="1781852" cy="7466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1438" y="4607163"/>
            <a:ext cx="79432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66FF"/>
                </a:solidFill>
              </a:rPr>
              <a:t>Expert </a:t>
            </a:r>
            <a:r>
              <a:rPr lang="en-US" sz="4000" b="1" dirty="0" smtClean="0">
                <a:solidFill>
                  <a:srgbClr val="FF0000"/>
                </a:solidFill>
              </a:rPr>
              <a:t>training</a:t>
            </a:r>
            <a:r>
              <a:rPr lang="en-US" sz="4000" b="1" dirty="0" smtClean="0">
                <a:solidFill>
                  <a:srgbClr val="3366FF"/>
                </a:solidFill>
              </a:rPr>
              <a:t> in Molecular Imaging</a:t>
            </a:r>
          </a:p>
          <a:p>
            <a:pPr algn="ctr"/>
            <a:r>
              <a:rPr lang="en-US" sz="4000" b="1" dirty="0" smtClean="0">
                <a:solidFill>
                  <a:srgbClr val="3366FF"/>
                </a:solidFill>
              </a:rPr>
              <a:t>Promote PhD student </a:t>
            </a:r>
            <a:r>
              <a:rPr lang="en-US" sz="4000" b="1" dirty="0" smtClean="0">
                <a:solidFill>
                  <a:srgbClr val="FF0000"/>
                </a:solidFill>
              </a:rPr>
              <a:t>mobility</a:t>
            </a:r>
            <a:endParaRPr lang="en-US" sz="4000" b="1" dirty="0" smtClean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2851" y="3042791"/>
            <a:ext cx="7093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Molecular </a:t>
            </a:r>
            <a:r>
              <a:rPr lang="en-US" sz="4000" b="1" dirty="0" smtClean="0">
                <a:solidFill>
                  <a:srgbClr val="FF0000"/>
                </a:solidFill>
              </a:rPr>
              <a:t>Imaging Professional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 rot="5400000" flipV="1">
            <a:off x="3907499" y="3944855"/>
            <a:ext cx="856486" cy="569730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191521" y="6081437"/>
            <a:ext cx="172067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21241" y="6111319"/>
            <a:ext cx="169668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253370" y="1512506"/>
            <a:ext cx="2254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3366FF"/>
                </a:solidFill>
              </a:rPr>
              <a:t>Academic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5193880" y="1563306"/>
            <a:ext cx="1954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3366FF"/>
                </a:solidFill>
              </a:rPr>
              <a:t>Industry</a:t>
            </a:r>
            <a:endParaRPr lang="en-US" sz="4000" dirty="0"/>
          </a:p>
        </p:txBody>
      </p:sp>
      <p:sp>
        <p:nvSpPr>
          <p:cNvPr id="6" name="Left-Up Arrow 5"/>
          <p:cNvSpPr/>
          <p:nvPr/>
        </p:nvSpPr>
        <p:spPr>
          <a:xfrm rot="2807081">
            <a:off x="3675155" y="1589963"/>
            <a:ext cx="1345412" cy="1365770"/>
          </a:xfrm>
          <a:prstGeom prst="leftUpArrow">
            <a:avLst>
              <a:gd name="adj1" fmla="val 17743"/>
              <a:gd name="adj2" fmla="val 25000"/>
              <a:gd name="adj3" fmla="val 21666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529" y="1512506"/>
            <a:ext cx="1360859" cy="10177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1" y="2239042"/>
            <a:ext cx="1207130" cy="905349"/>
          </a:xfrm>
          <a:prstGeom prst="rect">
            <a:avLst/>
          </a:prstGeom>
        </p:spPr>
      </p:pic>
      <p:pic>
        <p:nvPicPr>
          <p:cNvPr id="17" name="Afbeelding 16" descr="EMIDS-RGB-20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2" y="6135332"/>
            <a:ext cx="1171871" cy="7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0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 flipH="1">
            <a:off x="457200" y="1496196"/>
            <a:ext cx="6350000" cy="3558404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55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Emids_Logo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5" y="6111319"/>
            <a:ext cx="1391567" cy="75956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7191521" y="6081437"/>
            <a:ext cx="172067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-21241" y="6111319"/>
            <a:ext cx="169668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eu_flag_llp_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21" y="6124201"/>
            <a:ext cx="1781852" cy="746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452" y="261106"/>
            <a:ext cx="902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European Molecular Imaging Doctoral School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3437" y="5741310"/>
            <a:ext cx="3488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66FF"/>
                </a:solidFill>
              </a:rPr>
              <a:t>EMIDS  </a:t>
            </a:r>
            <a:r>
              <a:rPr lang="en-US" sz="4000" b="1" dirty="0" smtClean="0">
                <a:solidFill>
                  <a:srgbClr val="FF0000"/>
                </a:solidFill>
              </a:rPr>
              <a:t>Whom</a:t>
            </a:r>
            <a:r>
              <a:rPr lang="en-US" sz="4000" b="1" dirty="0" smtClean="0">
                <a:solidFill>
                  <a:srgbClr val="3366FF"/>
                </a:solidFill>
              </a:rPr>
              <a:t>?        </a:t>
            </a:r>
          </a:p>
        </p:txBody>
      </p:sp>
      <p:sp>
        <p:nvSpPr>
          <p:cNvPr id="10" name="TextBox 9"/>
          <p:cNvSpPr txBox="1"/>
          <p:nvPr/>
        </p:nvSpPr>
        <p:spPr>
          <a:xfrm rot="21162627">
            <a:off x="1237119" y="2044295"/>
            <a:ext cx="5212536" cy="1964164"/>
          </a:xfrm>
          <a:prstGeom prst="rect">
            <a:avLst/>
          </a:prstGeom>
          <a:noFill/>
        </p:spPr>
        <p:txBody>
          <a:bodyPr wrap="square" lIns="238288" tIns="119144" rIns="238288" bIns="119144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/>
                <a:cs typeface="Calibri"/>
              </a:rPr>
              <a:t>Biomedical </a:t>
            </a:r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</a:rPr>
              <a:t>Sciences, Bioengineering, Bioinformatics, Chemistry,  Physics, Pharmacy, Medicine, </a:t>
            </a:r>
            <a:r>
              <a:rPr lang="en-US" sz="2800" b="1" dirty="0" smtClean="0">
                <a:solidFill>
                  <a:schemeClr val="bg1"/>
                </a:solidFill>
                <a:latin typeface="Calibri"/>
                <a:cs typeface="Calibri"/>
              </a:rPr>
              <a:t>EMMI,…</a:t>
            </a:r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985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55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191521" y="5929037"/>
            <a:ext cx="172067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-21241" y="5958919"/>
            <a:ext cx="169668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eu_flag_llp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21" y="6124201"/>
            <a:ext cx="1781852" cy="746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452" y="261106"/>
            <a:ext cx="902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European Molecular Imaging Doctoral School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040" y="1398820"/>
            <a:ext cx="8012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B3282E"/>
                </a:solidFill>
              </a:rPr>
              <a:t>EMIDS        </a:t>
            </a:r>
            <a:r>
              <a:rPr lang="en-US" sz="4000" b="1" dirty="0" smtClean="0">
                <a:solidFill>
                  <a:srgbClr val="B3282E"/>
                </a:solidFill>
              </a:rPr>
              <a:t>2-3 </a:t>
            </a:r>
            <a:r>
              <a:rPr lang="en-US" sz="4000" b="1" dirty="0" smtClean="0">
                <a:solidFill>
                  <a:srgbClr val="B3282E"/>
                </a:solidFill>
              </a:rPr>
              <a:t>year </a:t>
            </a:r>
            <a:r>
              <a:rPr lang="en-US" sz="4000" b="1" dirty="0" smtClean="0">
                <a:solidFill>
                  <a:srgbClr val="B3282E"/>
                </a:solidFill>
              </a:rPr>
              <a:t>program or more</a:t>
            </a:r>
            <a:endParaRPr lang="en-US" sz="4000" b="1" dirty="0" smtClean="0">
              <a:solidFill>
                <a:srgbClr val="B3282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988" y="2298746"/>
            <a:ext cx="3708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B3374"/>
                </a:solidFill>
              </a:rPr>
              <a:t>3-6 months </a:t>
            </a:r>
          </a:p>
          <a:p>
            <a:pPr algn="ctr"/>
            <a:r>
              <a:rPr lang="en-US" sz="3200" b="1" dirty="0" smtClean="0">
                <a:solidFill>
                  <a:srgbClr val="1B3374"/>
                </a:solidFill>
              </a:rPr>
              <a:t>training abroad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589" y="3875896"/>
            <a:ext cx="3734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B3374"/>
                </a:solidFill>
              </a:rPr>
              <a:t>Molecular </a:t>
            </a:r>
          </a:p>
          <a:p>
            <a:pPr algn="ctr"/>
            <a:r>
              <a:rPr lang="en-US" sz="3200" b="1" dirty="0" smtClean="0">
                <a:solidFill>
                  <a:srgbClr val="1B3374"/>
                </a:solidFill>
              </a:rPr>
              <a:t>Imaging workshops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378" y="3875781"/>
            <a:ext cx="3734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B3374"/>
                </a:solidFill>
              </a:rPr>
              <a:t>Doctoral </a:t>
            </a:r>
          </a:p>
          <a:p>
            <a:pPr algn="ctr"/>
            <a:r>
              <a:rPr lang="en-US" sz="3200" b="1" dirty="0" smtClean="0">
                <a:solidFill>
                  <a:srgbClr val="1B3374"/>
                </a:solidFill>
              </a:rPr>
              <a:t>dissertation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451100" y="1574800"/>
            <a:ext cx="508000" cy="429396"/>
          </a:xfrm>
          <a:prstGeom prst="rightArrow">
            <a:avLst/>
          </a:prstGeom>
          <a:solidFill>
            <a:srgbClr val="4053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0588" y="2298746"/>
            <a:ext cx="3734288" cy="14120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374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0588" y="3868371"/>
            <a:ext cx="3734288" cy="14120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374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5376" y="2298745"/>
            <a:ext cx="3734288" cy="14120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374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5376" y="3868370"/>
            <a:ext cx="3734288" cy="14120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37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377" y="2312022"/>
            <a:ext cx="3734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B3374"/>
                </a:solidFill>
              </a:rPr>
              <a:t>Active participation  </a:t>
            </a:r>
          </a:p>
          <a:p>
            <a:pPr algn="ctr"/>
            <a:r>
              <a:rPr lang="en-US" sz="3200" b="1" dirty="0" smtClean="0">
                <a:solidFill>
                  <a:srgbClr val="1B3374"/>
                </a:solidFill>
              </a:rPr>
              <a:t>@ EMIM meetings</a:t>
            </a:r>
          </a:p>
        </p:txBody>
      </p:sp>
      <p:pic>
        <p:nvPicPr>
          <p:cNvPr id="25" name="Afbeelding 24" descr="EMIDS-RGB-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2" y="6135332"/>
            <a:ext cx="1171871" cy="7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3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55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191521" y="5929037"/>
            <a:ext cx="172067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-21241" y="5958919"/>
            <a:ext cx="169668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eu_flag_llp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21" y="6124201"/>
            <a:ext cx="1781852" cy="746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452" y="261106"/>
            <a:ext cx="902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European Molecular Imaging Doctoral School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588" y="1406377"/>
            <a:ext cx="442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B3282E"/>
                </a:solidFill>
              </a:rPr>
              <a:t>EMIDS        180 ECTS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455332" y="1574800"/>
            <a:ext cx="508000" cy="429396"/>
          </a:xfrm>
          <a:prstGeom prst="rightArrow">
            <a:avLst/>
          </a:prstGeom>
          <a:solidFill>
            <a:srgbClr val="1B3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37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0588" y="2298746"/>
            <a:ext cx="3734288" cy="14120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374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0588" y="3868371"/>
            <a:ext cx="3734288" cy="14120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374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2593" y="2298744"/>
            <a:ext cx="3860066" cy="14120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374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2593" y="3868371"/>
            <a:ext cx="3860066" cy="14120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37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2593" y="2298746"/>
            <a:ext cx="3860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B3374"/>
                </a:solidFill>
              </a:rPr>
              <a:t>EMIM</a:t>
            </a:r>
          </a:p>
          <a:p>
            <a:r>
              <a:rPr lang="en-US" sz="2400" dirty="0" smtClean="0">
                <a:solidFill>
                  <a:srgbClr val="1B3374"/>
                </a:solidFill>
              </a:rPr>
              <a:t>Poster: 10 ECTS Oral: 20 ECTS</a:t>
            </a:r>
          </a:p>
          <a:p>
            <a:r>
              <a:rPr lang="en-US" sz="2400" dirty="0" smtClean="0">
                <a:solidFill>
                  <a:srgbClr val="1B3374"/>
                </a:solidFill>
              </a:rPr>
              <a:t>(min 40 ECTS)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0588" y="2298745"/>
            <a:ext cx="3734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B3374"/>
                </a:solidFill>
              </a:rPr>
              <a:t>Expert training</a:t>
            </a:r>
          </a:p>
          <a:p>
            <a:r>
              <a:rPr lang="en-US" sz="2400" dirty="0" smtClean="0">
                <a:solidFill>
                  <a:srgbClr val="1B3374"/>
                </a:solidFill>
              </a:rPr>
              <a:t>10 ECTS/month</a:t>
            </a:r>
          </a:p>
          <a:p>
            <a:r>
              <a:rPr lang="en-US" sz="2400" dirty="0" smtClean="0">
                <a:solidFill>
                  <a:srgbClr val="1B3374"/>
                </a:solidFill>
              </a:rPr>
              <a:t>(min 30-max 60 ECTS)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0588" y="3868371"/>
            <a:ext cx="3734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B3374"/>
                </a:solidFill>
              </a:rPr>
              <a:t>MI workshops</a:t>
            </a:r>
          </a:p>
          <a:p>
            <a:r>
              <a:rPr lang="en-US" sz="2400" dirty="0">
                <a:solidFill>
                  <a:srgbClr val="1B3374"/>
                </a:solidFill>
              </a:rPr>
              <a:t>5</a:t>
            </a:r>
            <a:r>
              <a:rPr lang="en-US" sz="2400" dirty="0" smtClean="0">
                <a:solidFill>
                  <a:srgbClr val="1B3374"/>
                </a:solidFill>
              </a:rPr>
              <a:t> ECTS/workshop</a:t>
            </a:r>
          </a:p>
          <a:p>
            <a:r>
              <a:rPr lang="en-US" sz="2400" dirty="0" smtClean="0">
                <a:solidFill>
                  <a:srgbClr val="1B3374"/>
                </a:solidFill>
              </a:rPr>
              <a:t>(min 10- max 20 ECTS)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72593" y="3875942"/>
            <a:ext cx="386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B3374"/>
                </a:solidFill>
              </a:rPr>
              <a:t>Doctoral dissertation </a:t>
            </a:r>
          </a:p>
          <a:p>
            <a:r>
              <a:rPr lang="en-US" sz="2400" dirty="0" smtClean="0">
                <a:solidFill>
                  <a:srgbClr val="1B3374"/>
                </a:solidFill>
              </a:rPr>
              <a:t>100 ECTS</a:t>
            </a:r>
          </a:p>
        </p:txBody>
      </p:sp>
      <p:pic>
        <p:nvPicPr>
          <p:cNvPr id="28" name="Afbeelding 27" descr="EMIDS-RGB-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2" y="6135332"/>
            <a:ext cx="1171871" cy="7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4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55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191521" y="5929037"/>
            <a:ext cx="172067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-21241" y="5958919"/>
            <a:ext cx="169668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eu_flag_llp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21" y="6124201"/>
            <a:ext cx="1781852" cy="746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452" y="261106"/>
            <a:ext cx="902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European Molecular Imaging Doctoral School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9475" y="2032000"/>
            <a:ext cx="36343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Advantage for students: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3366FF"/>
                </a:solidFill>
              </a:rPr>
              <a:t>E</a:t>
            </a:r>
            <a:r>
              <a:rPr lang="en-US" sz="2400" dirty="0" smtClean="0">
                <a:solidFill>
                  <a:srgbClr val="3366FF"/>
                </a:solidFill>
              </a:rPr>
              <a:t>xpert training/feedback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Mobility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3366FF"/>
                </a:solidFill>
              </a:rPr>
              <a:t>Improved </a:t>
            </a:r>
            <a:r>
              <a:rPr lang="en-US" sz="2400" dirty="0" smtClean="0">
                <a:solidFill>
                  <a:srgbClr val="3366FF"/>
                </a:solidFill>
              </a:rPr>
              <a:t>visibility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Improved employability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Network</a:t>
            </a:r>
          </a:p>
          <a:p>
            <a:endParaRPr lang="en-US" sz="2400" b="1" dirty="0" smtClean="0">
              <a:solidFill>
                <a:srgbClr val="3366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45075" y="2006600"/>
            <a:ext cx="472437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Advantage for research team: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EU network for grant applications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Improved Quality of PhD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Joint PhD/ Double PhD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Internationalization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Attract PhD student to workshops</a:t>
            </a:r>
          </a:p>
          <a:p>
            <a:pPr marL="342900" indent="-342900">
              <a:buFontTx/>
              <a:buChar char="-"/>
            </a:pPr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b="1" dirty="0" smtClean="0">
              <a:solidFill>
                <a:srgbClr val="3366FF"/>
              </a:solidFill>
            </a:endParaRPr>
          </a:p>
        </p:txBody>
      </p:sp>
      <p:pic>
        <p:nvPicPr>
          <p:cNvPr id="10" name="Afbeelding 9" descr="EMIDS-RGB-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2" y="6135332"/>
            <a:ext cx="1171871" cy="7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4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55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191521" y="5929037"/>
            <a:ext cx="172067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-21241" y="5958919"/>
            <a:ext cx="169668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eu_flag_llp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21" y="6124201"/>
            <a:ext cx="1781852" cy="746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452" y="261106"/>
            <a:ext cx="902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European Molecular Imaging Doctoral School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47448" y="1435325"/>
            <a:ext cx="5308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EMIDS Website/Forum 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Workshop announcements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Online Education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Grant opportunities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EMIDS PhD Presentations and thesis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275" y="1473200"/>
            <a:ext cx="5308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EMIDS sessions at EMIM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Oral presentations (5/year)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Poster presentations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PhD presentations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Feedback from EMIDS jury </a:t>
            </a:r>
          </a:p>
        </p:txBody>
      </p:sp>
      <p:pic>
        <p:nvPicPr>
          <p:cNvPr id="11" name="Picture 10" descr="esmi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36" y="5178768"/>
            <a:ext cx="2271678" cy="10595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41875" y="3501448"/>
            <a:ext cx="530852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EMIDS fund raising for mobility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Industry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EU Grants (Cost, Marie Curie, …)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275" y="3517412"/>
            <a:ext cx="530852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EMIDS support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EMIDS diploma supplement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66FF"/>
                </a:solidFill>
              </a:rPr>
              <a:t>Joint or double degree</a:t>
            </a:r>
          </a:p>
        </p:txBody>
      </p:sp>
      <p:pic>
        <p:nvPicPr>
          <p:cNvPr id="14" name="Afbeelding 13" descr="EMIDS-RGB-20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2" y="6135332"/>
            <a:ext cx="1171871" cy="7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3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55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Emids_Logo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5" y="6111319"/>
            <a:ext cx="1391567" cy="75956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7191521" y="5929037"/>
            <a:ext cx="172067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-21241" y="5958919"/>
            <a:ext cx="169668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eu_flag_llp_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21" y="6124201"/>
            <a:ext cx="1781852" cy="746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452" y="261106"/>
            <a:ext cx="902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European Molecular Imaging Doctoral School</a:t>
            </a:r>
          </a:p>
        </p:txBody>
      </p:sp>
      <p:pic>
        <p:nvPicPr>
          <p:cNvPr id="10" name="Picture 9" descr="EUpeopl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5" y="2260601"/>
            <a:ext cx="3547468" cy="292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2919" y="1321710"/>
            <a:ext cx="4645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66FF"/>
                </a:solidFill>
              </a:rPr>
              <a:t>EMIDS         Budget ?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108200" y="1498600"/>
            <a:ext cx="508000" cy="4293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14800" y="2169687"/>
            <a:ext cx="506611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EMIDS grants offered by Universities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for incoming or outgoing students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EMIDS partners</a:t>
            </a:r>
          </a:p>
          <a:p>
            <a:r>
              <a:rPr lang="en-US" sz="2400" dirty="0" smtClean="0"/>
              <a:t>EU funding programs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COST, Marie Curie</a:t>
            </a:r>
          </a:p>
          <a:p>
            <a:r>
              <a:rPr lang="en-US" sz="2400" dirty="0" smtClean="0"/>
              <a:t>National networks &amp; societies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Ireland: NBIP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France: FLI?</a:t>
            </a:r>
          </a:p>
          <a:p>
            <a:r>
              <a:rPr lang="en-US" sz="2400" dirty="0" smtClean="0"/>
              <a:t>ESMI</a:t>
            </a:r>
          </a:p>
          <a:p>
            <a:r>
              <a:rPr lang="en-US" sz="2400" dirty="0" smtClean="0"/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59183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296</Words>
  <Application>Microsoft Macintosh PowerPoint</Application>
  <PresentationFormat>Diavoorstelling (4:3)</PresentationFormat>
  <Paragraphs>85</Paragraphs>
  <Slides>12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</dc:creator>
  <cp:lastModifiedBy>Tony Lahoutte</cp:lastModifiedBy>
  <cp:revision>76</cp:revision>
  <dcterms:created xsi:type="dcterms:W3CDTF">2012-02-27T19:16:53Z</dcterms:created>
  <dcterms:modified xsi:type="dcterms:W3CDTF">2014-09-22T11:22:45Z</dcterms:modified>
</cp:coreProperties>
</file>