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997" r:id="rId1"/>
  </p:sldMasterIdLst>
  <p:notesMasterIdLst>
    <p:notesMasterId r:id="rId23"/>
  </p:notesMasterIdLst>
  <p:handoutMasterIdLst>
    <p:handoutMasterId r:id="rId24"/>
  </p:handoutMasterIdLst>
  <p:sldIdLst>
    <p:sldId id="1015" r:id="rId2"/>
    <p:sldId id="1048" r:id="rId3"/>
    <p:sldId id="1129" r:id="rId4"/>
    <p:sldId id="1057" r:id="rId5"/>
    <p:sldId id="1136" r:id="rId6"/>
    <p:sldId id="1128" r:id="rId7"/>
    <p:sldId id="1130" r:id="rId8"/>
    <p:sldId id="1131" r:id="rId9"/>
    <p:sldId id="1132" r:id="rId10"/>
    <p:sldId id="1135" r:id="rId11"/>
    <p:sldId id="1138" r:id="rId12"/>
    <p:sldId id="1139" r:id="rId13"/>
    <p:sldId id="1140" r:id="rId14"/>
    <p:sldId id="1141" r:id="rId15"/>
    <p:sldId id="1142" r:id="rId16"/>
    <p:sldId id="1143" r:id="rId17"/>
    <p:sldId id="1133" r:id="rId18"/>
    <p:sldId id="1144" r:id="rId19"/>
    <p:sldId id="1145" r:id="rId20"/>
    <p:sldId id="1146" r:id="rId21"/>
    <p:sldId id="1147" r:id="rId22"/>
  </p:sldIdLst>
  <p:sldSz cx="9144000" cy="6858000" type="screen4x3"/>
  <p:notesSz cx="6858000" cy="9296400"/>
  <p:custShowLst>
    <p:custShow name="Slide 15 Pic Options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orsthoffer, Dara" initials="FD" lastIdx="7" clrIdx="0"/>
  <p:cmAuthor id="1" name="Geehring, Maryann" initials="GM" lastIdx="6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D3A"/>
    <a:srgbClr val="2B637F"/>
    <a:srgbClr val="E16E23"/>
    <a:srgbClr val="000000"/>
    <a:srgbClr val="AFCD39"/>
    <a:srgbClr val="FFFFFF"/>
    <a:srgbClr val="E8F3F8"/>
    <a:srgbClr val="DDEAAC"/>
    <a:srgbClr val="D6E9F2"/>
    <a:srgbClr val="C3D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7548" autoAdjust="0"/>
  </p:normalViewPr>
  <p:slideViewPr>
    <p:cSldViewPr>
      <p:cViewPr varScale="1">
        <p:scale>
          <a:sx n="70" d="100"/>
          <a:sy n="70" d="100"/>
        </p:scale>
        <p:origin x="14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496" y="4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defTabSz="923186" eaLnBrk="0" hangingPunct="0">
              <a:defRPr sz="1100"/>
            </a:lvl1pPr>
          </a:lstStyle>
          <a:p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903" y="1"/>
            <a:ext cx="297209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 defTabSz="923186" eaLnBrk="0" hangingPunct="0">
              <a:defRPr sz="1100"/>
            </a:lvl1pPr>
          </a:lstStyle>
          <a:p>
            <a:endParaRPr 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195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defTabSz="923186" eaLnBrk="0" hangingPunct="0">
              <a:defRPr sz="1100"/>
            </a:lvl1pPr>
          </a:lstStyle>
          <a:p>
            <a:endParaRPr lang="en-US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903" y="8832195"/>
            <a:ext cx="297209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 defTabSz="923186" eaLnBrk="0" hangingPunct="0">
              <a:defRPr sz="1100"/>
            </a:lvl1pPr>
          </a:lstStyle>
          <a:p>
            <a:fld id="{E137B8B3-3AA5-4F16-8EE6-4E010360BEE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333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defTabSz="923186" eaLnBrk="0" hangingPunct="0">
              <a:defRPr sz="1100"/>
            </a:lvl1pPr>
          </a:lstStyle>
          <a:p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903" y="1"/>
            <a:ext cx="297209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 defTabSz="923186" eaLnBrk="0" hangingPunct="0">
              <a:defRPr sz="1100"/>
            </a:lvl1pPr>
          </a:lstStyle>
          <a:p>
            <a:endParaRPr lang="en-US" dirty="0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294" y="4414561"/>
            <a:ext cx="5027414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195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defTabSz="923186" eaLnBrk="0" hangingPunct="0">
              <a:defRPr sz="1100"/>
            </a:lvl1pPr>
          </a:lstStyle>
          <a:p>
            <a:endParaRPr lang="en-US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903" y="8832195"/>
            <a:ext cx="297209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 defTabSz="923186" eaLnBrk="0" hangingPunct="0">
              <a:defRPr sz="1100"/>
            </a:lvl1pPr>
          </a:lstStyle>
          <a:p>
            <a:fld id="{24C35075-1EBA-4684-94D7-ABD37E10288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452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0744A3-97BD-4411-B42A-EDB8EE1294A2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906557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B7D5E7-66A9-4609-B3A8-A9C4F7863404}" type="slidenum">
              <a:rPr lang="en-US"/>
              <a:pPr/>
              <a:t>5</a:t>
            </a:fld>
            <a:endParaRPr lang="en-US"/>
          </a:p>
        </p:txBody>
      </p:sp>
      <p:sp>
        <p:nvSpPr>
          <p:cNvPr id="53250" name="Rectangle 6"/>
          <p:cNvSpPr txBox="1">
            <a:spLocks noGrp="1" noChangeArrowheads="1"/>
          </p:cNvSpPr>
          <p:nvPr/>
        </p:nvSpPr>
        <p:spPr bwMode="auto">
          <a:xfrm>
            <a:off x="0" y="9181354"/>
            <a:ext cx="3170238" cy="48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635" tIns="47318" rIns="94635" bIns="47318" anchor="b"/>
          <a:lstStyle/>
          <a:p>
            <a:pPr defTabSz="944563"/>
            <a:r>
              <a:rPr lang="en-US" sz="1100" dirty="0">
                <a:latin typeface="Times New Roman" pitchFamily="18" charset="0"/>
                <a:cs typeface="Arial" charset="0"/>
              </a:rPr>
              <a:t>BioClinica, Inc.</a:t>
            </a:r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4144964" y="9181354"/>
            <a:ext cx="3170237" cy="48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635" tIns="47318" rIns="94635" bIns="47318" anchor="b"/>
          <a:lstStyle/>
          <a:p>
            <a:pPr algn="r" defTabSz="944563"/>
            <a:fld id="{80F5DB7E-D176-43E9-92FF-B45B8AF25CA1}" type="slidenum">
              <a:rPr lang="en-US" sz="1100">
                <a:latin typeface="Times New Roman" pitchFamily="18" charset="0"/>
                <a:cs typeface="Arial" charset="0"/>
              </a:rPr>
              <a:pPr algn="r" defTabSz="944563"/>
              <a:t>5</a:t>
            </a:fld>
            <a:endParaRPr lang="en-US" sz="1100">
              <a:latin typeface="Times New Roman" pitchFamily="18" charset="0"/>
              <a:cs typeface="Arial" charset="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9363" y="725488"/>
            <a:ext cx="4833937" cy="3625850"/>
          </a:xfrm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90678"/>
            <a:ext cx="5359400" cy="4347800"/>
          </a:xfrm>
        </p:spPr>
        <p:txBody>
          <a:bodyPr lIns="94635" tIns="47318" rIns="94635" bIns="47318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55488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 txBox="1">
            <a:spLocks noGrp="1" noChangeArrowheads="1"/>
          </p:cNvSpPr>
          <p:nvPr/>
        </p:nvSpPr>
        <p:spPr bwMode="auto">
          <a:xfrm>
            <a:off x="3" y="9181384"/>
            <a:ext cx="3156834" cy="48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118" tIns="47060" rIns="94118" bIns="47060" anchor="b"/>
          <a:lstStyle/>
          <a:p>
            <a:pPr defTabSz="93911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BioClinica, Inc.</a:t>
            </a:r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4126910" y="9181384"/>
            <a:ext cx="3156833" cy="48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118" tIns="47060" rIns="94118" bIns="47060" anchor="b"/>
          <a:lstStyle/>
          <a:p>
            <a:pPr algn="r" defTabSz="939110" fontAlgn="base">
              <a:spcBef>
                <a:spcPct val="0"/>
              </a:spcBef>
              <a:spcAft>
                <a:spcPct val="0"/>
              </a:spcAft>
              <a:defRPr/>
            </a:pPr>
            <a:fld id="{4DD42C42-0B7F-41EB-85AD-8E4C7C71F758}" type="slidenum">
              <a:rPr lang="en-US" sz="12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pPr algn="r" defTabSz="939110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z="1200" dirty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8250" y="725488"/>
            <a:ext cx="4830763" cy="3624262"/>
          </a:xfrm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378" y="4590701"/>
            <a:ext cx="5336985" cy="4346116"/>
          </a:xfrm>
          <a:noFill/>
          <a:ln/>
        </p:spPr>
        <p:txBody>
          <a:bodyPr lIns="94118" tIns="47060" rIns="94118" bIns="47060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1518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6D2605-FD70-4EE1-B14E-CF1912A97329}" type="slidenum">
              <a:rPr lang="en-US"/>
              <a:pPr/>
              <a:t>11</a:t>
            </a:fld>
            <a:endParaRPr lang="en-US"/>
          </a:p>
        </p:txBody>
      </p:sp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8992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29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9310" indent="-284350" defTabSz="92729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7399" indent="-227480" defTabSz="92729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2359" indent="-227480" defTabSz="92729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47319" indent="-227480" defTabSz="92729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02278" indent="-227480" defTabSz="927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57238" indent="-227480" defTabSz="927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12198" indent="-227480" defTabSz="927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67158" indent="-227480" defTabSz="927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6156910-9654-4F57-B876-1FA47E1D7640}" type="slidenum">
              <a:rPr lang="en-US" sz="1300"/>
              <a:pPr/>
              <a:t>12</a:t>
            </a:fld>
            <a:endParaRPr lang="en-US" sz="1300" dirty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5025" cy="3484563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59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29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9310" indent="-284350" defTabSz="92729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7399" indent="-227480" defTabSz="92729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2359" indent="-227480" defTabSz="92729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47319" indent="-227480" defTabSz="92729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02278" indent="-227480" defTabSz="927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57238" indent="-227480" defTabSz="927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12198" indent="-227480" defTabSz="927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67158" indent="-227480" defTabSz="9272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BA5D478-01E6-4F09-AFA3-13CA835BB86C}" type="slidenum">
              <a:rPr lang="en-US" sz="1300"/>
              <a:pPr/>
              <a:t>13</a:t>
            </a:fld>
            <a:endParaRPr lang="en-US" sz="1300" dirty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001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 smtClean="0">
              <a:latin typeface="Arial" pitchFamily="34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876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9310" indent="-284350" defTabSz="928876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7399" indent="-227480" defTabSz="928876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2359" indent="-227480" defTabSz="928876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47319" indent="-227480" defTabSz="928876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02278" indent="-227480" defTabSz="9288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57238" indent="-227480" defTabSz="9288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12198" indent="-227480" defTabSz="9288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67158" indent="-227480" defTabSz="9288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1E19017-C6C8-4913-8DA3-C3F96BC4F052}" type="slidenum">
              <a:rPr lang="en-US" sz="1200"/>
              <a:pPr/>
              <a:t>14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14861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 smtClean="0">
              <a:latin typeface="Arial" pitchFamily="34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876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9310" indent="-284350" defTabSz="928876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7399" indent="-227480" defTabSz="928876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2359" indent="-227480" defTabSz="928876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47319" indent="-227480" defTabSz="928876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02278" indent="-227480" defTabSz="9288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57238" indent="-227480" defTabSz="9288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12198" indent="-227480" defTabSz="9288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67158" indent="-227480" defTabSz="92887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4E19254-8174-4884-8AF2-AC3EDB1E6135}" type="slidenum">
              <a:rPr lang="en-US" sz="1200"/>
              <a:pPr/>
              <a:t>15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54614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0744A3-97BD-4411-B42A-EDB8EE1294A2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19574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mailto:first.last@bioclinica.com" TargetMode="External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RPOR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495800"/>
            <a:ext cx="9144000" cy="2377966"/>
          </a:xfrm>
          <a:prstGeom prst="rect">
            <a:avLst/>
          </a:prstGeom>
          <a:solidFill>
            <a:srgbClr val="7EB0CC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-7884" y="4495800"/>
            <a:ext cx="9151884" cy="0"/>
          </a:xfrm>
          <a:prstGeom prst="line">
            <a:avLst/>
          </a:prstGeom>
          <a:ln w="28575">
            <a:solidFill>
              <a:srgbClr val="C3D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451" y="5715000"/>
            <a:ext cx="8769436" cy="716017"/>
          </a:xfrm>
        </p:spPr>
        <p:txBody>
          <a:bodyPr>
            <a:normAutofit/>
          </a:bodyPr>
          <a:lstStyle>
            <a:lvl1pPr marL="0" indent="0" algn="r">
              <a:buNone/>
              <a:defRPr sz="2000" i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2B637F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538385" y="4572000"/>
            <a:ext cx="8229600" cy="1112783"/>
          </a:xfrm>
        </p:spPr>
        <p:txBody>
          <a:bodyPr anchor="b"/>
          <a:lstStyle>
            <a:lvl1pPr algn="r"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6200" y="6553200"/>
            <a:ext cx="3962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2"/>
                </a:solidFill>
              </a:rPr>
              <a:t>© 2014 BioClinica, Inc.</a:t>
            </a:r>
            <a:r>
              <a:rPr lang="en-US" sz="800" baseline="0" dirty="0" smtClean="0">
                <a:solidFill>
                  <a:schemeClr val="tx2"/>
                </a:solidFill>
              </a:rPr>
              <a:t> and</a:t>
            </a:r>
            <a:r>
              <a:rPr lang="en-US" sz="800" dirty="0" smtClean="0">
                <a:solidFill>
                  <a:schemeClr val="tx2"/>
                </a:solidFill>
              </a:rPr>
              <a:t> SYNARC Inc. – Proprietary and Confidential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800"/>
            <a:ext cx="4267200" cy="669045"/>
          </a:xfrm>
          <a:prstGeom prst="rect">
            <a:avLst/>
          </a:prstGeom>
          <a:effectLst>
            <a:outerShdw blurRad="50800" dist="25400" dir="5400000" algn="ctr" rotWithShape="0">
              <a:schemeClr val="bg1">
                <a:lumMod val="8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77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Header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7884" y="6812281"/>
            <a:ext cx="9151884" cy="45719"/>
          </a:xfrm>
          <a:prstGeom prst="rect">
            <a:avLst/>
          </a:prstGeom>
          <a:solidFill>
            <a:srgbClr val="C3D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8229600" cy="1295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45"/>
          <a:stretch/>
        </p:blipFill>
        <p:spPr>
          <a:xfrm>
            <a:off x="1931774" y="6436308"/>
            <a:ext cx="1200310" cy="2869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537959"/>
            <a:ext cx="1658112" cy="169164"/>
          </a:xfrm>
          <a:prstGeom prst="rect">
            <a:avLst/>
          </a:prstGeom>
        </p:spPr>
      </p:pic>
      <p:cxnSp>
        <p:nvCxnSpPr>
          <p:cNvPr id="33" name="Straight Connector 32"/>
          <p:cNvCxnSpPr/>
          <p:nvPr userDrawn="1"/>
        </p:nvCxnSpPr>
        <p:spPr>
          <a:xfrm>
            <a:off x="1905000" y="6477000"/>
            <a:ext cx="0" cy="27081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4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er Slide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447800"/>
            <a:ext cx="9144000" cy="3657600"/>
          </a:xfrm>
          <a:prstGeom prst="rect">
            <a:avLst/>
          </a:prstGeom>
          <a:solidFill>
            <a:srgbClr val="7EB0CC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7884" y="1447800"/>
            <a:ext cx="9151884" cy="0"/>
          </a:xfrm>
          <a:prstGeom prst="line">
            <a:avLst/>
          </a:prstGeom>
          <a:ln w="28575">
            <a:solidFill>
              <a:srgbClr val="C3D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0"/>
            <a:ext cx="8229600" cy="1447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00200" y="2362200"/>
            <a:ext cx="6362700" cy="2743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section bullet outline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3132084" y="6537959"/>
            <a:ext cx="403071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800" dirty="0" smtClean="0">
                <a:solidFill>
                  <a:schemeClr val="tx2"/>
                </a:solidFill>
              </a:rPr>
              <a:t>© 2014 BioClinica, Inc. and SYNARC Inc. – Proprietary and Confidential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5118847"/>
            <a:ext cx="9151884" cy="0"/>
          </a:xfrm>
          <a:prstGeom prst="line">
            <a:avLst/>
          </a:prstGeom>
          <a:ln w="28575">
            <a:solidFill>
              <a:srgbClr val="C3D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 userDrawn="1"/>
        </p:nvGrpSpPr>
        <p:grpSpPr>
          <a:xfrm>
            <a:off x="140574" y="6477000"/>
            <a:ext cx="2843052" cy="270816"/>
            <a:chOff x="140574" y="6477000"/>
            <a:chExt cx="2843052" cy="270816"/>
          </a:xfrm>
        </p:grpSpPr>
        <p:cxnSp>
          <p:nvCxnSpPr>
            <p:cNvPr id="17" name="Straight Connector 16"/>
            <p:cNvCxnSpPr/>
            <p:nvPr userDrawn="1"/>
          </p:nvCxnSpPr>
          <p:spPr>
            <a:xfrm>
              <a:off x="1905000" y="6477000"/>
              <a:ext cx="0" cy="27081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122" b="50000"/>
            <a:stretch/>
          </p:blipFill>
          <p:spPr>
            <a:xfrm>
              <a:off x="140574" y="6512273"/>
              <a:ext cx="1739012" cy="235543"/>
            </a:xfrm>
            <a:prstGeom prst="rect">
              <a:avLst/>
            </a:prstGeom>
            <a:effectLst>
              <a:outerShdw blurRad="50800" dist="25400" dir="5400000" algn="ctr" rotWithShape="0">
                <a:schemeClr val="bg1">
                  <a:lumMod val="85000"/>
                </a:scheme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01" b="50000"/>
            <a:stretch/>
          </p:blipFill>
          <p:spPr>
            <a:xfrm>
              <a:off x="1905000" y="6512272"/>
              <a:ext cx="1078626" cy="235543"/>
            </a:xfrm>
            <a:prstGeom prst="rect">
              <a:avLst/>
            </a:prstGeom>
            <a:effectLst>
              <a:outerShdw blurRad="50800" dist="25400" dir="5400000" algn="ctr" rotWithShape="0">
                <a:schemeClr val="bg1">
                  <a:lumMod val="85000"/>
                </a:scheme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30621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W/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447800"/>
            <a:ext cx="9144000" cy="3657600"/>
          </a:xfrm>
          <a:prstGeom prst="rect">
            <a:avLst/>
          </a:prstGeom>
          <a:solidFill>
            <a:srgbClr val="7EB0CC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47799"/>
            <a:ext cx="8229600" cy="3505201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132084" y="6537959"/>
            <a:ext cx="410691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800" dirty="0" smtClean="0">
                <a:solidFill>
                  <a:schemeClr val="tx2"/>
                </a:solidFill>
              </a:rPr>
              <a:t>© 2014 BioClinica, Inc. and SYNARC Inc. – Proprietary and Confidential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7884" y="1447800"/>
            <a:ext cx="9151884" cy="0"/>
          </a:xfrm>
          <a:prstGeom prst="line">
            <a:avLst/>
          </a:prstGeom>
          <a:ln w="28575">
            <a:solidFill>
              <a:srgbClr val="C3D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0" y="5118847"/>
            <a:ext cx="9151884" cy="0"/>
          </a:xfrm>
          <a:prstGeom prst="line">
            <a:avLst/>
          </a:prstGeom>
          <a:ln w="28575">
            <a:solidFill>
              <a:srgbClr val="C3D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 userDrawn="1"/>
        </p:nvGrpSpPr>
        <p:grpSpPr>
          <a:xfrm>
            <a:off x="140574" y="6477000"/>
            <a:ext cx="2843052" cy="270816"/>
            <a:chOff x="140574" y="6477000"/>
            <a:chExt cx="2843052" cy="270816"/>
          </a:xfrm>
        </p:grpSpPr>
        <p:cxnSp>
          <p:nvCxnSpPr>
            <p:cNvPr id="21" name="Straight Connector 20"/>
            <p:cNvCxnSpPr/>
            <p:nvPr userDrawn="1"/>
          </p:nvCxnSpPr>
          <p:spPr>
            <a:xfrm>
              <a:off x="1905000" y="6477000"/>
              <a:ext cx="0" cy="27081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122" b="50000"/>
            <a:stretch/>
          </p:blipFill>
          <p:spPr>
            <a:xfrm>
              <a:off x="140574" y="6512273"/>
              <a:ext cx="1739012" cy="235543"/>
            </a:xfrm>
            <a:prstGeom prst="rect">
              <a:avLst/>
            </a:prstGeom>
            <a:effectLst>
              <a:outerShdw blurRad="50800" dist="25400" dir="5400000" algn="ctr" rotWithShape="0">
                <a:schemeClr val="bg1">
                  <a:lumMod val="85000"/>
                </a:scheme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01" b="50000"/>
            <a:stretch/>
          </p:blipFill>
          <p:spPr>
            <a:xfrm>
              <a:off x="1905000" y="6512272"/>
              <a:ext cx="1078626" cy="235543"/>
            </a:xfrm>
            <a:prstGeom prst="rect">
              <a:avLst/>
            </a:prstGeom>
            <a:effectLst>
              <a:outerShdw blurRad="50800" dist="25400" dir="5400000" algn="ctr" rotWithShape="0">
                <a:schemeClr val="bg1">
                  <a:lumMod val="85000"/>
                </a:scheme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6861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3994150"/>
            <a:ext cx="9144000" cy="2133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571500" y="2158186"/>
            <a:ext cx="2231136" cy="2929343"/>
          </a:xfrm>
          <a:prstGeom prst="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70000" endPos="180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327220" y="2164604"/>
            <a:ext cx="2234686" cy="2926080"/>
          </a:xfrm>
          <a:prstGeom prst="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70000" endPos="180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105334" y="2164605"/>
            <a:ext cx="2231136" cy="2926080"/>
          </a:xfrm>
          <a:prstGeom prst="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70000" endPos="1800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 userDrawn="1"/>
        </p:nvSpPr>
        <p:spPr>
          <a:xfrm>
            <a:off x="5638800" y="4196512"/>
            <a:ext cx="457200" cy="432048"/>
          </a:xfrm>
          <a:prstGeom prst="rightArrow">
            <a:avLst/>
          </a:prstGeom>
          <a:solidFill>
            <a:schemeClr val="accent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 userDrawn="1"/>
        </p:nvSpPr>
        <p:spPr>
          <a:xfrm>
            <a:off x="2880246" y="4196512"/>
            <a:ext cx="457200" cy="432048"/>
          </a:xfrm>
          <a:prstGeom prst="rightArrow">
            <a:avLst/>
          </a:prstGeom>
          <a:solidFill>
            <a:schemeClr val="accent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493890" y="1943100"/>
            <a:ext cx="2386356" cy="3683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2381250"/>
            <a:ext cx="2205038" cy="22479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marL="285750" lvl="0" indent="-285750">
              <a:buClr>
                <a:srgbClr val="F47D30"/>
              </a:buClr>
              <a:buFont typeface="Calibri" pitchFamily="34" charset="0"/>
              <a:buChar char="›"/>
            </a:pPr>
            <a:r>
              <a:rPr lang="en-US" sz="1400" dirty="0" smtClean="0">
                <a:solidFill>
                  <a:schemeClr val="tx2"/>
                </a:solidFill>
              </a:rPr>
              <a:t>Bullet List</a:t>
            </a:r>
          </a:p>
          <a:p>
            <a:pPr marL="285750" lvl="0" indent="-285750">
              <a:buClr>
                <a:srgbClr val="F47D30"/>
              </a:buClr>
              <a:buFont typeface="Calibri" pitchFamily="34" charset="0"/>
              <a:buChar char="›"/>
            </a:pPr>
            <a:r>
              <a:rPr lang="en-US" sz="1400" dirty="0" smtClean="0">
                <a:solidFill>
                  <a:schemeClr val="tx2"/>
                </a:solidFill>
              </a:rPr>
              <a:t>Bullet List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1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3251385" y="1942510"/>
            <a:ext cx="2386356" cy="3683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2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367095" y="2380660"/>
            <a:ext cx="2205038" cy="22479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pPr marL="285750" lvl="0" indent="-285750">
              <a:buClr>
                <a:srgbClr val="F47D30"/>
              </a:buClr>
              <a:buFont typeface="Calibri" pitchFamily="34" charset="0"/>
              <a:buChar char="›"/>
            </a:pPr>
            <a:r>
              <a:rPr lang="en-US" sz="1400" dirty="0" smtClean="0">
                <a:solidFill>
                  <a:schemeClr val="tx2"/>
                </a:solidFill>
              </a:rPr>
              <a:t>Bullet List</a:t>
            </a:r>
          </a:p>
          <a:p>
            <a:pPr marL="285750" lvl="0" indent="-285750">
              <a:buClr>
                <a:srgbClr val="F47D30"/>
              </a:buClr>
              <a:buFont typeface="Calibri" pitchFamily="34" charset="0"/>
              <a:buChar char="›"/>
            </a:pPr>
            <a:r>
              <a:rPr lang="en-US" sz="1400" dirty="0" smtClean="0">
                <a:solidFill>
                  <a:schemeClr val="tx2"/>
                </a:solidFill>
              </a:rPr>
              <a:t>Bullet List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3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027724" y="1942510"/>
            <a:ext cx="2386356" cy="3683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4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6143434" y="2380660"/>
            <a:ext cx="2205038" cy="22479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pPr marL="285750" lvl="0" indent="-285750">
              <a:buClr>
                <a:srgbClr val="F47D30"/>
              </a:buClr>
              <a:buFont typeface="Calibri" pitchFamily="34" charset="0"/>
              <a:buChar char="›"/>
            </a:pPr>
            <a:r>
              <a:rPr lang="en-US" sz="1400" dirty="0" smtClean="0">
                <a:solidFill>
                  <a:schemeClr val="tx2"/>
                </a:solidFill>
              </a:rPr>
              <a:t>Bullet List</a:t>
            </a:r>
          </a:p>
          <a:p>
            <a:pPr marL="285750" lvl="0" indent="-285750">
              <a:buClr>
                <a:srgbClr val="F47D30"/>
              </a:buClr>
              <a:buFont typeface="Calibri" pitchFamily="34" charset="0"/>
              <a:buChar char="›"/>
            </a:pPr>
            <a:r>
              <a:rPr lang="en-US" sz="1400" dirty="0" smtClean="0">
                <a:solidFill>
                  <a:schemeClr val="tx2"/>
                </a:solidFill>
              </a:rPr>
              <a:t>Bullet List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87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Info/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3942" y="1447800"/>
            <a:ext cx="9144000" cy="3657600"/>
          </a:xfrm>
          <a:prstGeom prst="rect">
            <a:avLst/>
          </a:prstGeom>
          <a:solidFill>
            <a:srgbClr val="7EB0CC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-7884" y="1447800"/>
            <a:ext cx="9151884" cy="0"/>
          </a:xfrm>
          <a:prstGeom prst="line">
            <a:avLst/>
          </a:prstGeom>
          <a:ln w="28575">
            <a:solidFill>
              <a:srgbClr val="C3D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3258" y="1524000"/>
            <a:ext cx="8229600" cy="1447800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 smtClean="0"/>
              <a:t>Click here to change text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405758" y="3048000"/>
            <a:ext cx="6324600" cy="19050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+1-267-757-3000</a:t>
            </a:r>
          </a:p>
          <a:p>
            <a:pPr lvl="0"/>
            <a:r>
              <a:rPr lang="en-US" dirty="0" smtClean="0">
                <a:hlinkClick r:id="rId3"/>
              </a:rPr>
              <a:t>first.last@bioclinica.com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447800" y="2362200"/>
            <a:ext cx="6324600" cy="609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en-US" dirty="0" smtClean="0"/>
              <a:t>Click to change text</a:t>
            </a:r>
            <a:endParaRPr 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3132084" y="6537959"/>
            <a:ext cx="418311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800" dirty="0" smtClean="0">
                <a:solidFill>
                  <a:schemeClr val="tx2"/>
                </a:solidFill>
              </a:rPr>
              <a:t>© 2014 BioClinica, Inc. and SYNARC Inc. – Proprietary and Confidential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5105400"/>
            <a:ext cx="9151884" cy="0"/>
          </a:xfrm>
          <a:prstGeom prst="line">
            <a:avLst/>
          </a:prstGeom>
          <a:ln w="28575">
            <a:solidFill>
              <a:srgbClr val="C3D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 userDrawn="1"/>
        </p:nvGrpSpPr>
        <p:grpSpPr>
          <a:xfrm>
            <a:off x="140574" y="6477000"/>
            <a:ext cx="2843052" cy="270816"/>
            <a:chOff x="140574" y="6477000"/>
            <a:chExt cx="2843052" cy="270816"/>
          </a:xfrm>
        </p:grpSpPr>
        <p:cxnSp>
          <p:nvCxnSpPr>
            <p:cNvPr id="32" name="Straight Connector 31"/>
            <p:cNvCxnSpPr/>
            <p:nvPr userDrawn="1"/>
          </p:nvCxnSpPr>
          <p:spPr>
            <a:xfrm>
              <a:off x="1905000" y="6477000"/>
              <a:ext cx="0" cy="27081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122" b="50000"/>
            <a:stretch/>
          </p:blipFill>
          <p:spPr>
            <a:xfrm>
              <a:off x="140574" y="6512273"/>
              <a:ext cx="1739012" cy="235543"/>
            </a:xfrm>
            <a:prstGeom prst="rect">
              <a:avLst/>
            </a:prstGeom>
            <a:effectLst>
              <a:outerShdw blurRad="50800" dist="25400" dir="5400000" algn="ctr" rotWithShape="0">
                <a:schemeClr val="bg1">
                  <a:lumMod val="85000"/>
                </a:scheme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01" b="50000"/>
            <a:stretch/>
          </p:blipFill>
          <p:spPr>
            <a:xfrm>
              <a:off x="1905000" y="6512272"/>
              <a:ext cx="1078626" cy="235543"/>
            </a:xfrm>
            <a:prstGeom prst="rect">
              <a:avLst/>
            </a:prstGeom>
            <a:effectLst>
              <a:outerShdw blurRad="50800" dist="25400" dir="5400000" algn="ctr" rotWithShape="0">
                <a:schemeClr val="bg1">
                  <a:lumMod val="85000"/>
                </a:scheme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7647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 txBox="1">
            <a:spLocks/>
          </p:cNvSpPr>
          <p:nvPr/>
        </p:nvSpPr>
        <p:spPr>
          <a:xfrm>
            <a:off x="8534400" y="641667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2B637F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5946B65A-D169-4A53-AB57-69DF654ABF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534400" y="641667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2B637F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5946B65A-D169-4A53-AB57-69DF654ABF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812281"/>
            <a:ext cx="9144000" cy="45719"/>
          </a:xfrm>
          <a:prstGeom prst="rect">
            <a:avLst/>
          </a:prstGeom>
          <a:solidFill>
            <a:srgbClr val="C3D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132084" y="6537959"/>
            <a:ext cx="410691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800" dirty="0" smtClean="0">
                <a:solidFill>
                  <a:schemeClr val="tx2"/>
                </a:solidFill>
              </a:rPr>
              <a:t>© 2014 BioClinica, Inc. and SYNARC Inc. – Proprietary and Confidential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45"/>
          <a:stretch/>
        </p:blipFill>
        <p:spPr>
          <a:xfrm>
            <a:off x="1931774" y="6436308"/>
            <a:ext cx="1200310" cy="2869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537959"/>
            <a:ext cx="1658112" cy="169164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1905000" y="6477000"/>
            <a:ext cx="0" cy="27081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69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7EB0CC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812281"/>
            <a:ext cx="9151884" cy="45719"/>
          </a:xfrm>
          <a:prstGeom prst="rect">
            <a:avLst/>
          </a:prstGeom>
          <a:solidFill>
            <a:srgbClr val="C3D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1371600"/>
            <a:ext cx="9144000" cy="0"/>
          </a:xfrm>
          <a:prstGeom prst="line">
            <a:avLst/>
          </a:prstGeom>
          <a:ln w="28575">
            <a:solidFill>
              <a:srgbClr val="C3D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 userDrawn="1"/>
        </p:nvSpPr>
        <p:spPr>
          <a:xfrm>
            <a:off x="3132084" y="6535165"/>
            <a:ext cx="418311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800" dirty="0" smtClean="0">
                <a:solidFill>
                  <a:schemeClr val="tx2"/>
                </a:solidFill>
              </a:rPr>
              <a:t>© 2014 BioClinica, Inc. and SYNARC Inc. – Proprietary and Confidential</a:t>
            </a: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542284" y="641667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2B637F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fld id="{5946B65A-D169-4A53-AB57-69DF654ABF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57200" y="2286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45"/>
          <a:stretch/>
        </p:blipFill>
        <p:spPr>
          <a:xfrm>
            <a:off x="1931774" y="6436308"/>
            <a:ext cx="1200310" cy="2869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537959"/>
            <a:ext cx="1658112" cy="169164"/>
          </a:xfrm>
          <a:prstGeom prst="rect">
            <a:avLst/>
          </a:prstGeom>
        </p:spPr>
      </p:pic>
      <p:cxnSp>
        <p:nvCxnSpPr>
          <p:cNvPr id="30" name="Straight Connector 29"/>
          <p:cNvCxnSpPr/>
          <p:nvPr userDrawn="1"/>
        </p:nvCxnSpPr>
        <p:spPr>
          <a:xfrm>
            <a:off x="1905000" y="6477000"/>
            <a:ext cx="0" cy="27081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51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0" r:id="rId1"/>
    <p:sldLayoutId id="2147485000" r:id="rId2"/>
    <p:sldLayoutId id="2147485002" r:id="rId3"/>
    <p:sldLayoutId id="2147485003" r:id="rId4"/>
    <p:sldLayoutId id="2147485008" r:id="rId5"/>
    <p:sldLayoutId id="2147485004" r:id="rId6"/>
    <p:sldLayoutId id="214748500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bg2">
              <a:lumMod val="10000"/>
            </a:schemeClr>
          </a:solidFill>
          <a:effectLst>
            <a:outerShdw blurRad="50800" dist="50800" dir="5400000" algn="tl">
              <a:srgbClr val="7EB0CC">
                <a:alpha val="45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B637F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/>
        </a:buClr>
        <a:buFont typeface="Calibri" pitchFamily="34" charset="0"/>
        <a:buChar char="›"/>
        <a:defRPr sz="2800" kern="1200">
          <a:solidFill>
            <a:srgbClr val="2B637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B637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B637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B63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1451" y="5943600"/>
            <a:ext cx="8769436" cy="71601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Chahin PACHAI, Ph.D.</a:t>
            </a:r>
          </a:p>
          <a:p>
            <a:r>
              <a:rPr lang="en-US" dirty="0" smtClean="0"/>
              <a:t>September 24, 2014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8385" y="4648200"/>
            <a:ext cx="8229600" cy="1112783"/>
          </a:xfrm>
        </p:spPr>
        <p:txBody>
          <a:bodyPr>
            <a:normAutofit/>
          </a:bodyPr>
          <a:lstStyle/>
          <a:p>
            <a:r>
              <a:rPr lang="en-US" dirty="0" smtClean="0"/>
              <a:t>BioClinica – Imaging Your Career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99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Imaging in Clinical Research: </a:t>
            </a:r>
            <a:br>
              <a:rPr lang="en-US" dirty="0" smtClean="0"/>
            </a:br>
            <a:r>
              <a:rPr lang="en-US" dirty="0" smtClean="0"/>
              <a:t>Goals: Efficacy, Safety &amp; Eligibility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8839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Evaluation of </a:t>
            </a:r>
            <a:r>
              <a:rPr lang="en-US" b="1" dirty="0" smtClean="0"/>
              <a:t>Efficacy</a:t>
            </a:r>
          </a:p>
          <a:p>
            <a:pPr lvl="1"/>
            <a:r>
              <a:rPr lang="en-US" dirty="0" smtClean="0"/>
              <a:t>RECIST, CHESON, RANO Criteria in oncology</a:t>
            </a:r>
          </a:p>
          <a:p>
            <a:pPr lvl="1"/>
            <a:r>
              <a:rPr lang="en-US" dirty="0" smtClean="0"/>
              <a:t>Number, volume and activity of lesions in Multiple Sclerosis </a:t>
            </a:r>
          </a:p>
          <a:p>
            <a:pPr lvl="1"/>
            <a:r>
              <a:rPr lang="en-US" dirty="0" smtClean="0"/>
              <a:t>Brain, ventricular and hippocampal atrophy in neuro-degenerative diseases</a:t>
            </a:r>
          </a:p>
          <a:p>
            <a:r>
              <a:rPr lang="en-US" dirty="0" smtClean="0"/>
              <a:t>Evaluation of </a:t>
            </a:r>
            <a:r>
              <a:rPr lang="en-US" b="1" dirty="0" smtClean="0"/>
              <a:t>safety</a:t>
            </a:r>
          </a:p>
          <a:p>
            <a:pPr lvl="1"/>
            <a:r>
              <a:rPr lang="en-US" dirty="0" smtClean="0"/>
              <a:t>Absence of new abnormalities induced by the treatment with or without association with occurrence of new symptoms </a:t>
            </a:r>
          </a:p>
          <a:p>
            <a:r>
              <a:rPr lang="en-US" dirty="0" smtClean="0"/>
              <a:t>Patient </a:t>
            </a:r>
            <a:r>
              <a:rPr lang="en-US" b="1" dirty="0" smtClean="0"/>
              <a:t>Eligibility </a:t>
            </a:r>
          </a:p>
          <a:p>
            <a:pPr lvl="1"/>
            <a:r>
              <a:rPr lang="en-US" dirty="0" smtClean="0"/>
              <a:t>Reduction of the “placebo” effect</a:t>
            </a:r>
          </a:p>
          <a:p>
            <a:pPr lvl="1"/>
            <a:r>
              <a:rPr lang="en-US" dirty="0" smtClean="0"/>
              <a:t>Selection of more informative </a:t>
            </a:r>
            <a:r>
              <a:rPr lang="en-US" dirty="0" smtClean="0"/>
              <a:t>subjects or those who would better respond to a given </a:t>
            </a:r>
            <a:r>
              <a:rPr lang="en-US" dirty="0" err="1" smtClean="0"/>
              <a:t>treatement</a:t>
            </a:r>
            <a:r>
              <a:rPr lang="en-US" dirty="0" smtClean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700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n-US" dirty="0" smtClean="0"/>
              <a:t>Typical MRI Scans in CNS Studies</a:t>
            </a:r>
            <a:endParaRPr lang="fr-FR" sz="4400" dirty="0"/>
          </a:p>
        </p:txBody>
      </p:sp>
      <p:pic>
        <p:nvPicPr>
          <p:cNvPr id="838659" name="Picture 3" descr="401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2" y="1600200"/>
            <a:ext cx="8009096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41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ctr">
            <a:normAutofit/>
          </a:bodyPr>
          <a:lstStyle/>
          <a:p>
            <a:pPr eaLnBrk="1" hangingPunct="1"/>
            <a:r>
              <a:rPr lang="en-US" b="1" dirty="0"/>
              <a:t>Site Quality Assurance</a:t>
            </a:r>
            <a:endParaRPr lang="fr-FR" b="1" dirty="0" smtClean="0"/>
          </a:p>
        </p:txBody>
      </p:sp>
      <p:pic>
        <p:nvPicPr>
          <p:cNvPr id="29700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23" y="2316163"/>
            <a:ext cx="8406154" cy="3094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201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8" name="Rectangle 19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 anchor="ctr">
            <a:normAutofit/>
          </a:bodyPr>
          <a:lstStyle/>
          <a:p>
            <a:pPr eaLnBrk="1" hangingPunct="1"/>
            <a:r>
              <a:rPr lang="en-US" b="1" dirty="0" smtClean="0"/>
              <a:t>Site Quality Assurance (MRI)</a:t>
            </a:r>
            <a:endParaRPr lang="fr-FR" b="1" dirty="0" smtClean="0"/>
          </a:p>
        </p:txBody>
      </p:sp>
      <p:pic>
        <p:nvPicPr>
          <p:cNvPr id="30724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175" y="3886200"/>
            <a:ext cx="1817597" cy="2116009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05000"/>
            <a:ext cx="5943600" cy="4800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ea typeface="SimSun" pitchFamily="2" charset="-122"/>
              </a:rPr>
              <a:t>Phantom scan QC</a:t>
            </a:r>
            <a:endParaRPr lang="en-GB" dirty="0" smtClean="0">
              <a:ea typeface="SimSun" pitchFamily="2" charset="-122"/>
            </a:endParaRPr>
          </a:p>
          <a:p>
            <a:pPr marL="457200" lvl="1" indent="-169863" eaLnBrk="1" hangingPunct="1">
              <a:lnSpc>
                <a:spcPct val="90000"/>
              </a:lnSpc>
            </a:pPr>
            <a:r>
              <a:rPr lang="en-GB" sz="2400" dirty="0" smtClean="0">
                <a:ea typeface="SimSun" pitchFamily="2" charset="-122"/>
              </a:rPr>
              <a:t>Acquisition parameters</a:t>
            </a:r>
          </a:p>
          <a:p>
            <a:pPr marL="457200" lvl="1" indent="-169863" eaLnBrk="1" hangingPunct="1">
              <a:lnSpc>
                <a:spcPct val="90000"/>
              </a:lnSpc>
            </a:pPr>
            <a:r>
              <a:rPr lang="en-GB" sz="2400" dirty="0" smtClean="0">
                <a:ea typeface="SimSun" pitchFamily="2" charset="-122"/>
              </a:rPr>
              <a:t>Geometric accuracy with </a:t>
            </a:r>
            <a:br>
              <a:rPr lang="en-GB" sz="2400" dirty="0" smtClean="0">
                <a:ea typeface="SimSun" pitchFamily="2" charset="-122"/>
              </a:rPr>
            </a:br>
            <a:r>
              <a:rPr lang="en-GB" sz="2400" dirty="0" smtClean="0">
                <a:ea typeface="SimSun" pitchFamily="2" charset="-122"/>
              </a:rPr>
              <a:t>which the image </a:t>
            </a:r>
            <a:br>
              <a:rPr lang="en-GB" sz="2400" dirty="0" smtClean="0">
                <a:ea typeface="SimSun" pitchFamily="2" charset="-122"/>
              </a:rPr>
            </a:br>
            <a:r>
              <a:rPr lang="en-GB" sz="2400" dirty="0" smtClean="0">
                <a:ea typeface="SimSun" pitchFamily="2" charset="-122"/>
              </a:rPr>
              <a:t>represents lengths </a:t>
            </a:r>
            <a:br>
              <a:rPr lang="en-GB" sz="2400" dirty="0" smtClean="0">
                <a:ea typeface="SimSun" pitchFamily="2" charset="-122"/>
              </a:rPr>
            </a:br>
            <a:r>
              <a:rPr lang="en-GB" sz="2400" dirty="0" smtClean="0">
                <a:ea typeface="SimSun" pitchFamily="2" charset="-122"/>
              </a:rPr>
              <a:t>in the imaged subject</a:t>
            </a:r>
          </a:p>
          <a:p>
            <a:pPr marL="457200" lvl="1" indent="-169863" eaLnBrk="1" hangingPunct="1">
              <a:lnSpc>
                <a:spcPct val="90000"/>
              </a:lnSpc>
            </a:pPr>
            <a:r>
              <a:rPr lang="en-GB" sz="2400" dirty="0" smtClean="0">
                <a:ea typeface="SimSun" pitchFamily="2" charset="-122"/>
              </a:rPr>
              <a:t>MRI signal intensity inhomogeneity (uniformity of the image intensity over a large water-only region of the phantom)</a:t>
            </a:r>
          </a:p>
          <a:p>
            <a:pPr marL="457200" lvl="1" indent="-169863" eaLnBrk="1" hangingPunct="1">
              <a:lnSpc>
                <a:spcPct val="90000"/>
              </a:lnSpc>
            </a:pPr>
            <a:r>
              <a:rPr lang="en-GB" sz="2400" dirty="0" smtClean="0">
                <a:ea typeface="SimSun" pitchFamily="2" charset="-122"/>
              </a:rPr>
              <a:t>Level of ghosting artefact in the images</a:t>
            </a:r>
          </a:p>
          <a:p>
            <a:pPr marL="457200" lvl="1" indent="-169863" eaLnBrk="1" hangingPunct="1">
              <a:lnSpc>
                <a:spcPct val="90000"/>
              </a:lnSpc>
            </a:pPr>
            <a:r>
              <a:rPr lang="en-GB" sz="2400" dirty="0" smtClean="0">
                <a:ea typeface="SimSun" pitchFamily="2" charset="-122"/>
              </a:rPr>
              <a:t>Detectability for high/low contrast objects</a:t>
            </a:r>
          </a:p>
        </p:txBody>
      </p:sp>
      <p:pic>
        <p:nvPicPr>
          <p:cNvPr id="30727" name="Picture 18" descr="3Plan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88174" y="1441450"/>
            <a:ext cx="2079625" cy="2079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5" name="AutoShape 4"/>
          <p:cNvSpPr>
            <a:spLocks noChangeAspect="1" noChangeArrowheads="1" noTextEdit="1"/>
          </p:cNvSpPr>
          <p:nvPr/>
        </p:nvSpPr>
        <p:spPr bwMode="auto">
          <a:xfrm>
            <a:off x="5011738" y="4076700"/>
            <a:ext cx="395287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30726" name="Group 1"/>
          <p:cNvGrpSpPr>
            <a:grpSpLocks/>
          </p:cNvGrpSpPr>
          <p:nvPr/>
        </p:nvGrpSpPr>
        <p:grpSpPr bwMode="auto">
          <a:xfrm>
            <a:off x="3799811" y="1563492"/>
            <a:ext cx="3034892" cy="2075726"/>
            <a:chOff x="4876800" y="3733800"/>
            <a:chExt cx="3581400" cy="2449513"/>
          </a:xfrm>
        </p:grpSpPr>
        <p:sp>
          <p:nvSpPr>
            <p:cNvPr id="30729" name="Rectangle 5"/>
            <p:cNvSpPr>
              <a:spLocks noChangeArrowheads="1"/>
            </p:cNvSpPr>
            <p:nvPr/>
          </p:nvSpPr>
          <p:spPr bwMode="auto">
            <a:xfrm>
              <a:off x="5011738" y="3733800"/>
              <a:ext cx="28575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9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fr-FR" sz="1800" dirty="0"/>
            </a:p>
          </p:txBody>
        </p:sp>
        <p:sp>
          <p:nvSpPr>
            <p:cNvPr id="30730" name="Rectangle 6"/>
            <p:cNvSpPr>
              <a:spLocks noChangeArrowheads="1"/>
            </p:cNvSpPr>
            <p:nvPr/>
          </p:nvSpPr>
          <p:spPr bwMode="auto">
            <a:xfrm>
              <a:off x="4953000" y="5083175"/>
              <a:ext cx="306388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1400" dirty="0">
                  <a:solidFill>
                    <a:srgbClr val="000000"/>
                  </a:solidFill>
                  <a:latin typeface="Times New Roman" pitchFamily="18" charset="0"/>
                </a:rPr>
                <a:t>chin</a:t>
              </a:r>
              <a:endParaRPr lang="fr-FR" sz="1400" dirty="0"/>
            </a:p>
          </p:txBody>
        </p:sp>
        <p:pic>
          <p:nvPicPr>
            <p:cNvPr id="30731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0575" y="3733800"/>
              <a:ext cx="2586038" cy="220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2" name="Rectangle 10"/>
            <p:cNvSpPr>
              <a:spLocks noChangeArrowheads="1"/>
            </p:cNvSpPr>
            <p:nvPr/>
          </p:nvSpPr>
          <p:spPr bwMode="auto">
            <a:xfrm>
              <a:off x="5867400" y="3810000"/>
              <a:ext cx="2590800" cy="2209800"/>
            </a:xfrm>
            <a:prstGeom prst="rect">
              <a:avLst/>
            </a:prstGeom>
            <a:noFill/>
            <a:ln w="4763" cap="rnd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33" name="Rectangle 11"/>
            <p:cNvSpPr>
              <a:spLocks noChangeArrowheads="1"/>
            </p:cNvSpPr>
            <p:nvPr/>
          </p:nvSpPr>
          <p:spPr bwMode="auto">
            <a:xfrm>
              <a:off x="4953000" y="5845175"/>
              <a:ext cx="327025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1400" dirty="0">
                  <a:solidFill>
                    <a:srgbClr val="000000"/>
                  </a:solidFill>
                  <a:latin typeface="Times New Roman" pitchFamily="18" charset="0"/>
                </a:rPr>
                <a:t>nose</a:t>
              </a:r>
              <a:endParaRPr lang="fr-FR" sz="1400" dirty="0"/>
            </a:p>
          </p:txBody>
        </p:sp>
        <p:sp>
          <p:nvSpPr>
            <p:cNvPr id="30734" name="Rectangle 12"/>
            <p:cNvSpPr>
              <a:spLocks noChangeArrowheads="1"/>
            </p:cNvSpPr>
            <p:nvPr/>
          </p:nvSpPr>
          <p:spPr bwMode="auto">
            <a:xfrm>
              <a:off x="5472113" y="5970588"/>
              <a:ext cx="4445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14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fr-FR" sz="1400" dirty="0"/>
            </a:p>
          </p:txBody>
        </p:sp>
        <p:sp>
          <p:nvSpPr>
            <p:cNvPr id="30735" name="Rectangle 13"/>
            <p:cNvSpPr>
              <a:spLocks noChangeArrowheads="1"/>
            </p:cNvSpPr>
            <p:nvPr/>
          </p:nvSpPr>
          <p:spPr bwMode="auto">
            <a:xfrm>
              <a:off x="5568950" y="4305300"/>
              <a:ext cx="4445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fr-FR" sz="1400" dirty="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fr-FR" sz="1400" dirty="0"/>
            </a:p>
          </p:txBody>
        </p:sp>
        <p:sp>
          <p:nvSpPr>
            <p:cNvPr id="30736" name="Freeform 14"/>
            <p:cNvSpPr>
              <a:spLocks noEditPoints="1"/>
            </p:cNvSpPr>
            <p:nvPr/>
          </p:nvSpPr>
          <p:spPr bwMode="auto">
            <a:xfrm>
              <a:off x="5486400" y="4092575"/>
              <a:ext cx="1331913" cy="354013"/>
            </a:xfrm>
            <a:custGeom>
              <a:avLst/>
              <a:gdLst>
                <a:gd name="T0" fmla="*/ 2147483647 w 18173"/>
                <a:gd name="T1" fmla="*/ 2147483647 h 4839"/>
                <a:gd name="T2" fmla="*/ 2147483647 w 18173"/>
                <a:gd name="T3" fmla="*/ 2147483647 h 4839"/>
                <a:gd name="T4" fmla="*/ 2147483647 w 18173"/>
                <a:gd name="T5" fmla="*/ 2147483647 h 4839"/>
                <a:gd name="T6" fmla="*/ 2147483647 w 18173"/>
                <a:gd name="T7" fmla="*/ 2147483647 h 4839"/>
                <a:gd name="T8" fmla="*/ 2147483647 w 18173"/>
                <a:gd name="T9" fmla="*/ 2147483647 h 4839"/>
                <a:gd name="T10" fmla="*/ 2147483647 w 18173"/>
                <a:gd name="T11" fmla="*/ 2147483647 h 4839"/>
                <a:gd name="T12" fmla="*/ 2147483647 w 18173"/>
                <a:gd name="T13" fmla="*/ 2147483647 h 4839"/>
                <a:gd name="T14" fmla="*/ 2147483647 w 18173"/>
                <a:gd name="T15" fmla="*/ 2147483647 h 4839"/>
                <a:gd name="T16" fmla="*/ 2147483647 w 18173"/>
                <a:gd name="T17" fmla="*/ 2147483647 h 4839"/>
                <a:gd name="T18" fmla="*/ 2147483647 w 18173"/>
                <a:gd name="T19" fmla="*/ 2147483647 h 4839"/>
                <a:gd name="T20" fmla="*/ 2147483647 w 18173"/>
                <a:gd name="T21" fmla="*/ 2147483647 h 48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173" h="4839">
                  <a:moveTo>
                    <a:pt x="90" y="9"/>
                  </a:moveTo>
                  <a:lnTo>
                    <a:pt x="17543" y="4419"/>
                  </a:lnTo>
                  <a:cubicBezTo>
                    <a:pt x="17579" y="4428"/>
                    <a:pt x="17601" y="4464"/>
                    <a:pt x="17592" y="4500"/>
                  </a:cubicBezTo>
                  <a:cubicBezTo>
                    <a:pt x="17583" y="4536"/>
                    <a:pt x="17546" y="4557"/>
                    <a:pt x="17511" y="4548"/>
                  </a:cubicBezTo>
                  <a:lnTo>
                    <a:pt x="57" y="138"/>
                  </a:lnTo>
                  <a:cubicBezTo>
                    <a:pt x="21" y="129"/>
                    <a:pt x="0" y="93"/>
                    <a:pt x="9" y="57"/>
                  </a:cubicBezTo>
                  <a:cubicBezTo>
                    <a:pt x="18" y="22"/>
                    <a:pt x="54" y="0"/>
                    <a:pt x="90" y="9"/>
                  </a:cubicBezTo>
                  <a:close/>
                  <a:moveTo>
                    <a:pt x="17496" y="4063"/>
                  </a:moveTo>
                  <a:lnTo>
                    <a:pt x="18173" y="4647"/>
                  </a:lnTo>
                  <a:lnTo>
                    <a:pt x="17300" y="4839"/>
                  </a:lnTo>
                  <a:lnTo>
                    <a:pt x="17496" y="4063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37" name="Freeform 15"/>
            <p:cNvSpPr>
              <a:spLocks noEditPoints="1"/>
            </p:cNvSpPr>
            <p:nvPr/>
          </p:nvSpPr>
          <p:spPr bwMode="auto">
            <a:xfrm>
              <a:off x="5410200" y="4778375"/>
              <a:ext cx="990600" cy="357188"/>
            </a:xfrm>
            <a:custGeom>
              <a:avLst/>
              <a:gdLst>
                <a:gd name="T0" fmla="*/ 2147483647 w 11634"/>
                <a:gd name="T1" fmla="*/ 2147483647 h 3831"/>
                <a:gd name="T2" fmla="*/ 2147483647 w 11634"/>
                <a:gd name="T3" fmla="*/ 2147483647 h 3831"/>
                <a:gd name="T4" fmla="*/ 2147483647 w 11634"/>
                <a:gd name="T5" fmla="*/ 2147483647 h 3831"/>
                <a:gd name="T6" fmla="*/ 2147483647 w 11634"/>
                <a:gd name="T7" fmla="*/ 2147483647 h 3831"/>
                <a:gd name="T8" fmla="*/ 2147483647 w 11634"/>
                <a:gd name="T9" fmla="*/ 2147483647 h 3831"/>
                <a:gd name="T10" fmla="*/ 2147483647 w 11634"/>
                <a:gd name="T11" fmla="*/ 2147483647 h 3831"/>
                <a:gd name="T12" fmla="*/ 2147483647 w 11634"/>
                <a:gd name="T13" fmla="*/ 2147483647 h 3831"/>
                <a:gd name="T14" fmla="*/ 2147483647 w 11634"/>
                <a:gd name="T15" fmla="*/ 0 h 3831"/>
                <a:gd name="T16" fmla="*/ 2147483647 w 11634"/>
                <a:gd name="T17" fmla="*/ 2147483647 h 3831"/>
                <a:gd name="T18" fmla="*/ 2147483647 w 11634"/>
                <a:gd name="T19" fmla="*/ 2147483647 h 3831"/>
                <a:gd name="T20" fmla="*/ 2147483647 w 11634"/>
                <a:gd name="T21" fmla="*/ 0 h 38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634" h="3831">
                  <a:moveTo>
                    <a:pt x="55" y="3693"/>
                  </a:moveTo>
                  <a:lnTo>
                    <a:pt x="10978" y="278"/>
                  </a:lnTo>
                  <a:cubicBezTo>
                    <a:pt x="11013" y="267"/>
                    <a:pt x="11051" y="287"/>
                    <a:pt x="11062" y="322"/>
                  </a:cubicBezTo>
                  <a:cubicBezTo>
                    <a:pt x="11073" y="357"/>
                    <a:pt x="11053" y="395"/>
                    <a:pt x="11018" y="406"/>
                  </a:cubicBezTo>
                  <a:lnTo>
                    <a:pt x="94" y="3820"/>
                  </a:lnTo>
                  <a:cubicBezTo>
                    <a:pt x="59" y="3831"/>
                    <a:pt x="22" y="3812"/>
                    <a:pt x="11" y="3776"/>
                  </a:cubicBezTo>
                  <a:cubicBezTo>
                    <a:pt x="0" y="3741"/>
                    <a:pt x="19" y="3704"/>
                    <a:pt x="55" y="3693"/>
                  </a:cubicBezTo>
                  <a:close/>
                  <a:moveTo>
                    <a:pt x="10752" y="0"/>
                  </a:moveTo>
                  <a:lnTo>
                    <a:pt x="11634" y="143"/>
                  </a:lnTo>
                  <a:lnTo>
                    <a:pt x="10990" y="764"/>
                  </a:lnTo>
                  <a:lnTo>
                    <a:pt x="10752" y="0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38" name="Freeform 16"/>
            <p:cNvSpPr>
              <a:spLocks noEditPoints="1"/>
            </p:cNvSpPr>
            <p:nvPr/>
          </p:nvSpPr>
          <p:spPr bwMode="auto">
            <a:xfrm>
              <a:off x="5334000" y="4549775"/>
              <a:ext cx="1447800" cy="1398588"/>
            </a:xfrm>
            <a:custGeom>
              <a:avLst/>
              <a:gdLst>
                <a:gd name="T0" fmla="*/ 2147483647 w 18433"/>
                <a:gd name="T1" fmla="*/ 2147483647 h 19080"/>
                <a:gd name="T2" fmla="*/ 2147483647 w 18433"/>
                <a:gd name="T3" fmla="*/ 2147483647 h 19080"/>
                <a:gd name="T4" fmla="*/ 2147483647 w 18433"/>
                <a:gd name="T5" fmla="*/ 2147483647 h 19080"/>
                <a:gd name="T6" fmla="*/ 2147483647 w 18433"/>
                <a:gd name="T7" fmla="*/ 2147483647 h 19080"/>
                <a:gd name="T8" fmla="*/ 2147483647 w 18433"/>
                <a:gd name="T9" fmla="*/ 2147483647 h 19080"/>
                <a:gd name="T10" fmla="*/ 2147483647 w 18433"/>
                <a:gd name="T11" fmla="*/ 2147483647 h 19080"/>
                <a:gd name="T12" fmla="*/ 2147483647 w 18433"/>
                <a:gd name="T13" fmla="*/ 2147483647 h 19080"/>
                <a:gd name="T14" fmla="*/ 2147483647 w 18433"/>
                <a:gd name="T15" fmla="*/ 2147483647 h 19080"/>
                <a:gd name="T16" fmla="*/ 2147483647 w 18433"/>
                <a:gd name="T17" fmla="*/ 0 h 19080"/>
                <a:gd name="T18" fmla="*/ 2147483647 w 18433"/>
                <a:gd name="T19" fmla="*/ 2147483647 h 19080"/>
                <a:gd name="T20" fmla="*/ 2147483647 w 18433"/>
                <a:gd name="T21" fmla="*/ 2147483647 h 190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433" h="19080">
                  <a:moveTo>
                    <a:pt x="26" y="18960"/>
                  </a:moveTo>
                  <a:lnTo>
                    <a:pt x="17922" y="433"/>
                  </a:lnTo>
                  <a:cubicBezTo>
                    <a:pt x="17948" y="407"/>
                    <a:pt x="17990" y="406"/>
                    <a:pt x="18017" y="432"/>
                  </a:cubicBezTo>
                  <a:cubicBezTo>
                    <a:pt x="18043" y="457"/>
                    <a:pt x="18044" y="499"/>
                    <a:pt x="18018" y="526"/>
                  </a:cubicBezTo>
                  <a:lnTo>
                    <a:pt x="121" y="19053"/>
                  </a:lnTo>
                  <a:cubicBezTo>
                    <a:pt x="96" y="19080"/>
                    <a:pt x="54" y="19080"/>
                    <a:pt x="27" y="19055"/>
                  </a:cubicBezTo>
                  <a:cubicBezTo>
                    <a:pt x="1" y="19029"/>
                    <a:pt x="0" y="18987"/>
                    <a:pt x="26" y="18960"/>
                  </a:cubicBezTo>
                  <a:close/>
                  <a:moveTo>
                    <a:pt x="17590" y="298"/>
                  </a:moveTo>
                  <a:lnTo>
                    <a:pt x="18433" y="0"/>
                  </a:lnTo>
                  <a:lnTo>
                    <a:pt x="18165" y="853"/>
                  </a:lnTo>
                  <a:lnTo>
                    <a:pt x="17590" y="298"/>
                  </a:ln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739" name="Rectangle 17"/>
            <p:cNvSpPr>
              <a:spLocks noChangeArrowheads="1"/>
            </p:cNvSpPr>
            <p:nvPr/>
          </p:nvSpPr>
          <p:spPr bwMode="auto">
            <a:xfrm>
              <a:off x="4876800" y="3863975"/>
              <a:ext cx="671513" cy="63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0000"/>
                  </a:solidFill>
                  <a:latin typeface="Times New Roman" pitchFamily="18" charset="0"/>
                </a:rPr>
                <a:t>center of </a:t>
              </a:r>
              <a:br>
                <a:rPr lang="fr-FR" sz="1400" dirty="0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lang="fr-FR" sz="1400" dirty="0">
                  <a:solidFill>
                    <a:srgbClr val="000000"/>
                  </a:solidFill>
                  <a:latin typeface="Times New Roman" pitchFamily="18" charset="0"/>
                </a:rPr>
                <a:t>the</a:t>
              </a:r>
              <a:br>
                <a:rPr lang="fr-FR" sz="1400" dirty="0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lang="fr-FR" sz="1400" dirty="0">
                  <a:solidFill>
                    <a:srgbClr val="000000"/>
                  </a:solidFill>
                  <a:latin typeface="Times New Roman" pitchFamily="18" charset="0"/>
                </a:rPr>
                <a:t>phantom</a:t>
              </a:r>
              <a:endParaRPr lang="fr-F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2527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Typical Process Flow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4450500" y="2373036"/>
            <a:ext cx="7200" cy="345318"/>
          </a:xfrm>
          <a:prstGeom prst="straightConnector1">
            <a:avLst/>
          </a:prstGeom>
          <a:ln>
            <a:solidFill>
              <a:schemeClr val="accent4"/>
            </a:solidFill>
            <a:headEnd type="none" w="med" len="med"/>
            <a:tailEnd type="triangle" w="med" len="med"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cxnSp>
      <p:cxnSp>
        <p:nvCxnSpPr>
          <p:cNvPr id="17" name="Elbow Connector 16"/>
          <p:cNvCxnSpPr/>
          <p:nvPr/>
        </p:nvCxnSpPr>
        <p:spPr bwMode="auto">
          <a:xfrm>
            <a:off x="5555400" y="3041847"/>
            <a:ext cx="1264500" cy="923552"/>
          </a:xfrm>
          <a:prstGeom prst="bentConnector2">
            <a:avLst/>
          </a:prstGeom>
          <a:ln>
            <a:solidFill>
              <a:schemeClr val="accent4"/>
            </a:solidFill>
            <a:headEnd type="none" w="med" len="med"/>
            <a:tailEnd type="triangle" w="med" len="med"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cxnSp>
      <p:cxnSp>
        <p:nvCxnSpPr>
          <p:cNvPr id="18" name="Elbow Connector 17"/>
          <p:cNvCxnSpPr/>
          <p:nvPr/>
        </p:nvCxnSpPr>
        <p:spPr bwMode="auto">
          <a:xfrm rot="16200000" flipH="1">
            <a:off x="2267371" y="4458477"/>
            <a:ext cx="913559" cy="1257300"/>
          </a:xfrm>
          <a:prstGeom prst="bentConnector2">
            <a:avLst/>
          </a:prstGeom>
          <a:ln>
            <a:solidFill>
              <a:schemeClr val="accent4"/>
            </a:solidFill>
            <a:headEnd type="none" w="med" len="med"/>
            <a:tailEnd type="triangle" w="med" len="med"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cxnSp>
      <p:cxnSp>
        <p:nvCxnSpPr>
          <p:cNvPr id="20" name="Elbow Connector 19"/>
          <p:cNvCxnSpPr/>
          <p:nvPr/>
        </p:nvCxnSpPr>
        <p:spPr bwMode="auto">
          <a:xfrm rot="10800000" flipV="1">
            <a:off x="2095500" y="3041847"/>
            <a:ext cx="1250100" cy="927526"/>
          </a:xfrm>
          <a:prstGeom prst="bentConnector2">
            <a:avLst/>
          </a:prstGeom>
          <a:ln>
            <a:solidFill>
              <a:schemeClr val="accent4"/>
            </a:solidFill>
            <a:headEnd type="none" w="med" len="med"/>
            <a:tailEnd type="triangle" w="med" len="med"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cxnSp>
      <p:cxnSp>
        <p:nvCxnSpPr>
          <p:cNvPr id="21" name="Elbow Connector 20"/>
          <p:cNvCxnSpPr/>
          <p:nvPr/>
        </p:nvCxnSpPr>
        <p:spPr bwMode="auto">
          <a:xfrm rot="5400000">
            <a:off x="5732484" y="4456490"/>
            <a:ext cx="917533" cy="1257300"/>
          </a:xfrm>
          <a:prstGeom prst="bentConnector2">
            <a:avLst/>
          </a:prstGeom>
          <a:ln>
            <a:solidFill>
              <a:schemeClr val="accent4"/>
            </a:solidFill>
            <a:headEnd type="none" w="med" len="med"/>
            <a:tailEnd type="triangle" w="med" len="med"/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cxnSp>
      <p:sp>
        <p:nvSpPr>
          <p:cNvPr id="22" name="TextBox 21"/>
          <p:cNvSpPr txBox="1"/>
          <p:nvPr/>
        </p:nvSpPr>
        <p:spPr>
          <a:xfrm>
            <a:off x="3352800" y="1726050"/>
            <a:ext cx="2209800" cy="646986"/>
          </a:xfrm>
          <a:prstGeom prst="roundRect">
            <a:avLst/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600" b="1" dirty="0">
                <a:solidFill>
                  <a:schemeClr val="bg1"/>
                </a:solidFill>
                <a:latin typeface="Arial" charset="0"/>
              </a:rPr>
              <a:t>Site Qualification </a:t>
            </a:r>
            <a:r>
              <a:rPr lang="fr-FR" sz="1600" b="1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fr-FR" sz="16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fr-FR" sz="1600" b="1" dirty="0" smtClean="0">
                <a:solidFill>
                  <a:schemeClr val="bg1"/>
                </a:solidFill>
                <a:latin typeface="Arial" charset="0"/>
              </a:rPr>
              <a:t>&amp; </a:t>
            </a:r>
            <a:r>
              <a:rPr lang="fr-FR" sz="1600" b="1" dirty="0">
                <a:solidFill>
                  <a:schemeClr val="bg1"/>
                </a:solidFill>
                <a:latin typeface="Arial" charset="0"/>
              </a:rPr>
              <a:t>Training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45600" y="2718354"/>
            <a:ext cx="2209800" cy="646986"/>
          </a:xfrm>
          <a:prstGeom prst="roundRect">
            <a:avLst/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MRI &amp; PET </a:t>
            </a:r>
            <a:r>
              <a:rPr lang="fr-FR" sz="1600" b="1" dirty="0" smtClean="0">
                <a:solidFill>
                  <a:schemeClr val="bg1"/>
                </a:solidFill>
                <a:latin typeface="Arial" charset="0"/>
              </a:rPr>
              <a:t>Data </a:t>
            </a:r>
          </a:p>
          <a:p>
            <a:pPr algn="ctr">
              <a:defRPr/>
            </a:pPr>
            <a:r>
              <a:rPr lang="fr-FR" sz="1600" b="1" dirty="0" smtClean="0">
                <a:solidFill>
                  <a:schemeClr val="bg1"/>
                </a:solidFill>
                <a:latin typeface="Arial" charset="0"/>
              </a:rPr>
              <a:t>Collection </a:t>
            </a:r>
            <a:r>
              <a:rPr lang="fr-FR" sz="1600" b="1" dirty="0">
                <a:solidFill>
                  <a:schemeClr val="bg1"/>
                </a:solidFill>
                <a:latin typeface="Arial" charset="0"/>
              </a:rPr>
              <a:t>&amp; QC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90600" y="3983362"/>
            <a:ext cx="2209800" cy="646986"/>
          </a:xfrm>
          <a:prstGeom prst="roundRect">
            <a:avLst/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Central Eligibility / Safety Reads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15000" y="3979388"/>
            <a:ext cx="2209800" cy="646986"/>
          </a:xfrm>
          <a:prstGeom prst="roundRect">
            <a:avLst/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MRI &amp; PET Data</a:t>
            </a:r>
          </a:p>
          <a:p>
            <a:pPr algn="ctr"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Processing/Efficacy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52800" y="5220414"/>
            <a:ext cx="2209800" cy="646986"/>
          </a:xfrm>
          <a:prstGeom prst="roundRect">
            <a:avLst/>
          </a:prstGeom>
          <a:solidFill>
            <a:schemeClr val="accent2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Export of Evaluation Results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08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Typical Quantitative Assessments in Neuro Studies</a:t>
            </a:r>
            <a:endParaRPr lang="en-US" dirty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86106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CN" sz="2800" dirty="0"/>
              <a:t>Image Processing for Quantitative </a:t>
            </a:r>
            <a:r>
              <a:rPr lang="en-US" altLang="zh-CN" sz="2800" dirty="0" smtClean="0"/>
              <a:t>Analyses (MRI)</a:t>
            </a:r>
            <a:endParaRPr lang="en-US" altLang="zh-CN" sz="2800" dirty="0"/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3D image registration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Correction of MRI signal intensity inhomogeneity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Quantification of intracranial volume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Quantification of hippocampal </a:t>
            </a:r>
            <a:r>
              <a:rPr lang="en-US" sz="2400" dirty="0" smtClean="0"/>
              <a:t>volume</a:t>
            </a:r>
            <a:endParaRPr lang="en-US" sz="2400" dirty="0"/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Quantification of brain, ventricular and hippocampal atrophy using Boundary Shift Integral (BSI) and/or Tensor Based Morphometry (TBM)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Quantification of </a:t>
            </a:r>
            <a:r>
              <a:rPr lang="en-US" sz="2400" dirty="0" smtClean="0"/>
              <a:t>regional atrophy</a:t>
            </a:r>
            <a:endParaRPr lang="en-US" sz="2400" dirty="0"/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Quantification of cortical thickness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Diffusion Tensor Imaging (DTI)</a:t>
            </a:r>
          </a:p>
          <a:p>
            <a:pPr marL="287338" lvl="1" indent="0">
              <a:lnSpc>
                <a:spcPct val="80000"/>
              </a:lnSpc>
              <a:buNone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287338" lvl="1" indent="0">
              <a:lnSpc>
                <a:spcPct val="80000"/>
              </a:lnSpc>
              <a:buNone/>
              <a:defRPr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287338" lvl="1" indent="0">
              <a:lnSpc>
                <a:spcPct val="80000"/>
              </a:lnSpc>
              <a:buNone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287338" lvl="1" indent="0">
              <a:lnSpc>
                <a:spcPct val="80000"/>
              </a:lnSpc>
              <a:buNone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 eaLnBrk="1" hangingPunct="1">
              <a:buNone/>
            </a:pPr>
            <a:endParaRPr lang="en-US" altLang="zh-CN" sz="2800" dirty="0" smtClean="0">
              <a:solidFill>
                <a:srgbClr val="7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67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3"/>
          <p:cNvGrpSpPr>
            <a:grpSpLocks noChangeAspect="1"/>
          </p:cNvGrpSpPr>
          <p:nvPr/>
        </p:nvGrpSpPr>
        <p:grpSpPr bwMode="auto">
          <a:xfrm>
            <a:off x="2070939" y="1468806"/>
            <a:ext cx="2292677" cy="2422199"/>
            <a:chOff x="2424240" y="1750147"/>
            <a:chExt cx="4306431" cy="4549190"/>
          </a:xfrm>
        </p:grpSpPr>
        <p:pic>
          <p:nvPicPr>
            <p:cNvPr id="16397" name="Picture 6" descr="Z:\documents\temp\3DICC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240" y="1750147"/>
              <a:ext cx="4295516" cy="4544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4571185" y="4019727"/>
              <a:ext cx="2159486" cy="2279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b="1" dirty="0" err="1" smtClean="0">
                  <a:solidFill>
                    <a:schemeClr val="tx2"/>
                  </a:solidFill>
                </a:rPr>
                <a:t>Intracranial</a:t>
              </a:r>
              <a:r>
                <a:rPr lang="fr-FR" sz="1200" b="1" dirty="0" smtClean="0">
                  <a:solidFill>
                    <a:schemeClr val="tx2"/>
                  </a:solidFill>
                </a:rPr>
                <a:t> Volume (ICV)</a:t>
              </a:r>
              <a:endParaRPr lang="fr-FR" sz="12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6387" name="Group 1"/>
          <p:cNvGrpSpPr>
            <a:grpSpLocks noChangeAspect="1"/>
          </p:cNvGrpSpPr>
          <p:nvPr/>
        </p:nvGrpSpPr>
        <p:grpSpPr bwMode="auto">
          <a:xfrm>
            <a:off x="4457699" y="3937779"/>
            <a:ext cx="2286000" cy="2422199"/>
            <a:chOff x="2413328" y="1595645"/>
            <a:chExt cx="4317344" cy="4576557"/>
          </a:xfrm>
        </p:grpSpPr>
        <p:pic>
          <p:nvPicPr>
            <p:cNvPr id="16395" name="Picture 4" descr="Z:\documents\temp\BP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328" y="1595645"/>
              <a:ext cx="4317344" cy="4576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4572000" y="3891492"/>
              <a:ext cx="2158672" cy="22807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b="1" dirty="0" err="1" smtClean="0">
                  <a:solidFill>
                    <a:schemeClr val="tx2"/>
                  </a:solidFill>
                </a:rPr>
                <a:t>Whole</a:t>
              </a:r>
              <a:r>
                <a:rPr lang="fr-FR" sz="1200" b="1" dirty="0" smtClean="0">
                  <a:solidFill>
                    <a:schemeClr val="tx2"/>
                  </a:solidFill>
                </a:rPr>
                <a:t> </a:t>
              </a:r>
              <a:r>
                <a:rPr lang="fr-FR" sz="1200" b="1" dirty="0" err="1" smtClean="0">
                  <a:solidFill>
                    <a:schemeClr val="tx2"/>
                  </a:solidFill>
                </a:rPr>
                <a:t>Brain</a:t>
              </a:r>
              <a:r>
                <a:rPr lang="fr-FR" sz="1200" b="1" dirty="0" smtClean="0">
                  <a:solidFill>
                    <a:schemeClr val="tx2"/>
                  </a:solidFill>
                </a:rPr>
                <a:t> </a:t>
              </a:r>
              <a:r>
                <a:rPr lang="fr-FR" sz="1200" b="1" dirty="0">
                  <a:solidFill>
                    <a:schemeClr val="tx2"/>
                  </a:solidFill>
                </a:rPr>
                <a:t>Volume </a:t>
              </a:r>
              <a:r>
                <a:rPr lang="fr-FR" sz="1200" b="1" dirty="0" smtClean="0">
                  <a:solidFill>
                    <a:schemeClr val="tx2"/>
                  </a:solidFill>
                </a:rPr>
                <a:t>(WBV)</a:t>
              </a:r>
              <a:endParaRPr lang="fr-FR" sz="12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6388" name="Group 1"/>
          <p:cNvGrpSpPr>
            <a:grpSpLocks noChangeAspect="1"/>
          </p:cNvGrpSpPr>
          <p:nvPr/>
        </p:nvGrpSpPr>
        <p:grpSpPr bwMode="auto">
          <a:xfrm>
            <a:off x="4457699" y="1447800"/>
            <a:ext cx="2290006" cy="2422199"/>
            <a:chOff x="2424242" y="1754256"/>
            <a:chExt cx="4295517" cy="4544961"/>
          </a:xfrm>
        </p:grpSpPr>
        <p:pic>
          <p:nvPicPr>
            <p:cNvPr id="16393" name="Picture 4" descr="Z:\documents\temp\Hipp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242" y="1754256"/>
              <a:ext cx="4295517" cy="4544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4570748" y="4041770"/>
              <a:ext cx="2149011" cy="22574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b="1" dirty="0" err="1" smtClean="0">
                  <a:solidFill>
                    <a:schemeClr val="tx2"/>
                  </a:solidFill>
                </a:rPr>
                <a:t>Hippocampal</a:t>
              </a:r>
              <a:r>
                <a:rPr lang="fr-FR" sz="1200" b="1" dirty="0" smtClean="0">
                  <a:solidFill>
                    <a:schemeClr val="tx2"/>
                  </a:solidFill>
                </a:rPr>
                <a:t> </a:t>
              </a:r>
              <a:r>
                <a:rPr lang="fr-FR" sz="1200" b="1" dirty="0">
                  <a:solidFill>
                    <a:schemeClr val="tx2"/>
                  </a:solidFill>
                </a:rPr>
                <a:t>Volume </a:t>
              </a:r>
              <a:r>
                <a:rPr lang="fr-FR" sz="1200" b="1" dirty="0" smtClean="0">
                  <a:solidFill>
                    <a:schemeClr val="tx2"/>
                  </a:solidFill>
                </a:rPr>
                <a:t>(HCV)</a:t>
              </a:r>
              <a:endParaRPr lang="fr-FR" sz="12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6389" name="Group 1"/>
          <p:cNvGrpSpPr>
            <a:grpSpLocks noChangeAspect="1"/>
          </p:cNvGrpSpPr>
          <p:nvPr/>
        </p:nvGrpSpPr>
        <p:grpSpPr bwMode="auto">
          <a:xfrm>
            <a:off x="2070349" y="3978603"/>
            <a:ext cx="2287335" cy="2422197"/>
            <a:chOff x="2424242" y="1623011"/>
            <a:chExt cx="4295517" cy="4549189"/>
          </a:xfrm>
        </p:grpSpPr>
        <p:pic>
          <p:nvPicPr>
            <p:cNvPr id="16391" name="Picture 4" descr="Z:\documents\temp\Ventricles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242" y="1623011"/>
              <a:ext cx="4295517" cy="4549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4570746" y="3915160"/>
              <a:ext cx="2149013" cy="2257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1200" b="1" dirty="0" err="1" smtClean="0">
                  <a:solidFill>
                    <a:schemeClr val="tx2"/>
                  </a:solidFill>
                </a:rPr>
                <a:t>Ventricular</a:t>
              </a:r>
              <a:r>
                <a:rPr lang="fr-FR" sz="1200" b="1" dirty="0" smtClean="0">
                  <a:solidFill>
                    <a:schemeClr val="tx2"/>
                  </a:solidFill>
                </a:rPr>
                <a:t> </a:t>
              </a:r>
              <a:r>
                <a:rPr lang="fr-FR" sz="1200" b="1" dirty="0">
                  <a:solidFill>
                    <a:schemeClr val="tx2"/>
                  </a:solidFill>
                </a:rPr>
                <a:t>Volume </a:t>
              </a:r>
              <a:r>
                <a:rPr lang="fr-FR" sz="1200" b="1" dirty="0" smtClean="0">
                  <a:solidFill>
                    <a:schemeClr val="tx2"/>
                  </a:solidFill>
                </a:rPr>
                <a:t>(VV)</a:t>
              </a:r>
              <a:endParaRPr lang="fr-FR" sz="12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Image </a:t>
            </a:r>
            <a:r>
              <a:rPr lang="en-US" dirty="0"/>
              <a:t>Quantification </a:t>
            </a:r>
            <a:r>
              <a:rPr lang="en-US" dirty="0" smtClean="0"/>
              <a:t>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 in Clinical Research: Radiology Departments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8839200" cy="4800600"/>
          </a:xfrm>
        </p:spPr>
        <p:txBody>
          <a:bodyPr>
            <a:normAutofit fontScale="32500" lnSpcReduction="20000"/>
          </a:bodyPr>
          <a:lstStyle/>
          <a:p>
            <a:r>
              <a:rPr lang="en-US" sz="6200" dirty="0" smtClean="0"/>
              <a:t>Imaging </a:t>
            </a:r>
            <a:r>
              <a:rPr lang="en-US" sz="6200" dirty="0"/>
              <a:t>CROs have to interact with </a:t>
            </a:r>
            <a:r>
              <a:rPr lang="en-US" sz="6200" dirty="0" smtClean="0"/>
              <a:t>Radiology Departments where various </a:t>
            </a:r>
            <a:r>
              <a:rPr lang="en-US" sz="6200" dirty="0"/>
              <a:t>key actors </a:t>
            </a:r>
            <a:r>
              <a:rPr lang="en-US" sz="6200" dirty="0" smtClean="0"/>
              <a:t>provide </a:t>
            </a:r>
            <a:r>
              <a:rPr lang="en-US" sz="6200" dirty="0"/>
              <a:t>technologies and </a:t>
            </a:r>
            <a:r>
              <a:rPr lang="en-US" sz="6200" dirty="0" smtClean="0"/>
              <a:t>services:  </a:t>
            </a:r>
            <a:endParaRPr lang="fr-FR" sz="6200" dirty="0"/>
          </a:p>
          <a:p>
            <a:pPr lvl="1"/>
            <a:r>
              <a:rPr lang="en-US" sz="6200" dirty="0"/>
              <a:t>Manufacturers of medical image acquisition systems (MRI, CT, PET, US) </a:t>
            </a:r>
            <a:endParaRPr lang="fr-FR" sz="6200" dirty="0"/>
          </a:p>
          <a:p>
            <a:pPr lvl="2"/>
            <a:r>
              <a:rPr lang="fr-FR" sz="6200" i="1" dirty="0"/>
              <a:t>General </a:t>
            </a:r>
            <a:r>
              <a:rPr lang="fr-FR" sz="6200" i="1" dirty="0" err="1"/>
              <a:t>Electrics</a:t>
            </a:r>
            <a:r>
              <a:rPr lang="fr-FR" sz="6200" i="1" dirty="0"/>
              <a:t>, </a:t>
            </a:r>
            <a:r>
              <a:rPr lang="fr-FR" sz="6200" i="1" dirty="0" smtClean="0"/>
              <a:t>Siemens, Philips, etc</a:t>
            </a:r>
            <a:r>
              <a:rPr lang="fr-FR" sz="6200" i="1" dirty="0"/>
              <a:t>.</a:t>
            </a:r>
            <a:endParaRPr lang="fr-FR" sz="6200" i="1" dirty="0"/>
          </a:p>
          <a:p>
            <a:pPr lvl="1"/>
            <a:r>
              <a:rPr lang="en-US" sz="6200" dirty="0"/>
              <a:t>Providers of PACS (Picture Archiving Communication Systems) </a:t>
            </a:r>
            <a:r>
              <a:rPr lang="en-US" sz="6200" dirty="0" smtClean="0"/>
              <a:t>solutions: ability </a:t>
            </a:r>
            <a:r>
              <a:rPr lang="en-US" sz="6200" dirty="0"/>
              <a:t>to manage, archive, share, </a:t>
            </a:r>
            <a:r>
              <a:rPr lang="en-US" sz="6200" dirty="0" smtClean="0"/>
              <a:t>visualize and </a:t>
            </a:r>
            <a:r>
              <a:rPr lang="en-US" sz="6200" dirty="0"/>
              <a:t>transmit </a:t>
            </a:r>
            <a:r>
              <a:rPr lang="en-US" sz="6200" dirty="0" smtClean="0"/>
              <a:t>medical </a:t>
            </a:r>
            <a:r>
              <a:rPr lang="en-US" sz="6200" dirty="0"/>
              <a:t>images</a:t>
            </a:r>
            <a:endParaRPr lang="fr-FR" sz="6200" dirty="0"/>
          </a:p>
          <a:p>
            <a:pPr lvl="2"/>
            <a:r>
              <a:rPr lang="en-US" sz="6200" i="1" dirty="0" err="1" smtClean="0"/>
              <a:t>Carestream</a:t>
            </a:r>
            <a:r>
              <a:rPr lang="en-US" sz="6200" i="1" dirty="0" smtClean="0"/>
              <a:t>, </a:t>
            </a:r>
            <a:r>
              <a:rPr lang="en-US" sz="6200" i="1" dirty="0" err="1" smtClean="0"/>
              <a:t>Sectra</a:t>
            </a:r>
            <a:r>
              <a:rPr lang="en-US" sz="6200" i="1" dirty="0" smtClean="0"/>
              <a:t>, </a:t>
            </a:r>
            <a:r>
              <a:rPr lang="en-US" sz="6200" i="1" dirty="0" smtClean="0"/>
              <a:t>McKesson, etc.</a:t>
            </a:r>
            <a:endParaRPr lang="fr-FR" sz="6200" i="1" dirty="0"/>
          </a:p>
          <a:p>
            <a:pPr lvl="1"/>
            <a:r>
              <a:rPr lang="en-US" sz="6200" dirty="0"/>
              <a:t>Software editors providing additional (more advanced) image analysis solutions to radiology departments, integrated to existing PACS systems</a:t>
            </a:r>
            <a:endParaRPr lang="fr-FR" sz="6200" dirty="0"/>
          </a:p>
          <a:p>
            <a:pPr lvl="2"/>
            <a:r>
              <a:rPr lang="en-US" sz="6200" i="1" dirty="0"/>
              <a:t>Median, </a:t>
            </a:r>
            <a:r>
              <a:rPr lang="en-US" sz="6200" i="1" dirty="0" err="1"/>
              <a:t>Intrasense</a:t>
            </a:r>
            <a:r>
              <a:rPr lang="en-US" sz="6200" i="1" dirty="0"/>
              <a:t>, </a:t>
            </a:r>
            <a:r>
              <a:rPr lang="en-US" sz="6200" i="1" dirty="0" err="1" smtClean="0"/>
              <a:t>Keosys</a:t>
            </a:r>
            <a:r>
              <a:rPr lang="en-US" sz="6200" i="1" dirty="0" smtClean="0"/>
              <a:t>, etc.</a:t>
            </a:r>
            <a:endParaRPr lang="fr-FR" sz="6200" i="1" dirty="0"/>
          </a:p>
          <a:p>
            <a:pPr lvl="1"/>
            <a:r>
              <a:rPr lang="en-US" sz="6200" dirty="0"/>
              <a:t>Providers of Hospitals Information </a:t>
            </a:r>
            <a:r>
              <a:rPr lang="en-US" sz="6200" dirty="0" smtClean="0"/>
              <a:t>Systems (RIS) </a:t>
            </a:r>
            <a:r>
              <a:rPr lang="en-US" sz="6200" dirty="0"/>
              <a:t>where data collected from different departments are </a:t>
            </a:r>
            <a:r>
              <a:rPr lang="en-US" sz="6200" dirty="0" smtClean="0"/>
              <a:t>integrated into a unique system</a:t>
            </a:r>
          </a:p>
          <a:p>
            <a:pPr lvl="1"/>
            <a:r>
              <a:rPr lang="en-US" sz="6200" dirty="0" smtClean="0"/>
              <a:t>Providers of </a:t>
            </a:r>
            <a:r>
              <a:rPr lang="en-US" sz="6200" dirty="0" err="1" smtClean="0"/>
              <a:t>Teleradiology</a:t>
            </a:r>
            <a:r>
              <a:rPr lang="en-US" sz="6200" dirty="0" smtClean="0"/>
              <a:t> services, involving remote reading services (secondary referral or completing human resources)</a:t>
            </a:r>
          </a:p>
          <a:p>
            <a:pPr lvl="2"/>
            <a:r>
              <a:rPr lang="en-US" sz="6200" i="1" dirty="0" err="1" smtClean="0"/>
              <a:t>Carestream</a:t>
            </a:r>
            <a:r>
              <a:rPr lang="en-US" sz="6200" i="1" dirty="0" smtClean="0"/>
              <a:t>, </a:t>
            </a:r>
            <a:r>
              <a:rPr lang="en-US" sz="6200" i="1" dirty="0" err="1" smtClean="0"/>
              <a:t>Etiam</a:t>
            </a:r>
            <a:r>
              <a:rPr lang="en-US" sz="6200" i="1" dirty="0" smtClean="0"/>
              <a:t>, etc. </a:t>
            </a:r>
            <a:endParaRPr lang="en-US" sz="6200" i="1" dirty="0" smtClean="0"/>
          </a:p>
          <a:p>
            <a:pPr lvl="2"/>
            <a:endParaRPr lang="en-US" sz="6200" i="1" dirty="0"/>
          </a:p>
        </p:txBody>
      </p:sp>
      <p:sp>
        <p:nvSpPr>
          <p:cNvPr id="3" name="Rectangle 2"/>
          <p:cNvSpPr/>
          <p:nvPr/>
        </p:nvSpPr>
        <p:spPr>
          <a:xfrm>
            <a:off x="3751997" y="5715000"/>
            <a:ext cx="5239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List of </a:t>
            </a:r>
            <a:r>
              <a:rPr lang="fr-FR" sz="1600" dirty="0" err="1" smtClean="0">
                <a:solidFill>
                  <a:srgbClr val="FF0000"/>
                </a:solidFill>
              </a:rPr>
              <a:t>Exhibitors</a:t>
            </a:r>
            <a:r>
              <a:rPr lang="fr-FR" sz="1600" dirty="0" smtClean="0">
                <a:solidFill>
                  <a:srgbClr val="FF0000"/>
                </a:solidFill>
              </a:rPr>
              <a:t>, Journées Françaises de Radiologie http</a:t>
            </a:r>
            <a:r>
              <a:rPr lang="fr-FR" sz="1600" dirty="0">
                <a:solidFill>
                  <a:srgbClr val="FF0000"/>
                </a:solidFill>
              </a:rPr>
              <a:t>://jfr.radiologie.fr/exposants-2013</a:t>
            </a:r>
          </a:p>
        </p:txBody>
      </p:sp>
    </p:spTree>
    <p:extLst>
      <p:ext uri="{BB962C8B-B14F-4D97-AF65-F5344CB8AC3E}">
        <p14:creationId xmlns:p14="http://schemas.microsoft.com/office/powerpoint/2010/main" val="21981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 CRO Market (1/3)</a:t>
            </a:r>
            <a:br>
              <a:rPr lang="en-US" dirty="0" smtClean="0"/>
            </a:br>
            <a:r>
              <a:rPr lang="en-US" dirty="0" smtClean="0"/>
              <a:t>Key Evolutions between 2001 &amp; 2014 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8991600" cy="4800600"/>
          </a:xfrm>
        </p:spPr>
        <p:txBody>
          <a:bodyPr>
            <a:noAutofit/>
          </a:bodyPr>
          <a:lstStyle/>
          <a:p>
            <a:pPr lvl="0"/>
            <a:r>
              <a:rPr lang="en-US" sz="2000" b="1" dirty="0"/>
              <a:t>Improvement of image </a:t>
            </a:r>
            <a:r>
              <a:rPr lang="en-US" sz="2000" b="1" dirty="0" smtClean="0"/>
              <a:t>quality</a:t>
            </a:r>
            <a:endParaRPr lang="fr-FR" sz="2000" b="1" dirty="0"/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ncreased </a:t>
            </a:r>
            <a:r>
              <a:rPr lang="en-US" sz="2000" dirty="0"/>
              <a:t>diagnostic value</a:t>
            </a:r>
            <a:endParaRPr lang="fr-FR" sz="2000" dirty="0"/>
          </a:p>
          <a:p>
            <a:pPr lvl="1"/>
            <a:r>
              <a:rPr lang="en-US" sz="2000" dirty="0"/>
              <a:t>H</a:t>
            </a:r>
            <a:r>
              <a:rPr lang="en-US" sz="2000" dirty="0" smtClean="0"/>
              <a:t>igher </a:t>
            </a:r>
            <a:r>
              <a:rPr lang="en-US" sz="2000" dirty="0"/>
              <a:t>data resolution</a:t>
            </a:r>
            <a:endParaRPr lang="fr-FR" sz="2000" dirty="0"/>
          </a:p>
          <a:p>
            <a:pPr lvl="1"/>
            <a:r>
              <a:rPr lang="en-US" sz="2000" dirty="0"/>
              <a:t>F</a:t>
            </a:r>
            <a:r>
              <a:rPr lang="en-US" sz="2000" dirty="0" smtClean="0"/>
              <a:t>aster </a:t>
            </a:r>
            <a:r>
              <a:rPr lang="en-US" sz="2000" dirty="0"/>
              <a:t>acquisition (patient’s </a:t>
            </a:r>
            <a:r>
              <a:rPr lang="en-US" sz="2000" dirty="0" smtClean="0"/>
              <a:t>comfort, less </a:t>
            </a:r>
            <a:r>
              <a:rPr lang="en-US" sz="2000" dirty="0"/>
              <a:t>impacted by movement artefacts)</a:t>
            </a:r>
            <a:endParaRPr lang="fr-FR" sz="2000" dirty="0"/>
          </a:p>
          <a:p>
            <a:pPr lvl="0"/>
            <a:r>
              <a:rPr lang="en-US" sz="2000" b="1" dirty="0" smtClean="0"/>
              <a:t>Use </a:t>
            </a:r>
            <a:r>
              <a:rPr lang="en-US" sz="2000" b="1" dirty="0"/>
              <a:t>of advanced image analysis </a:t>
            </a:r>
            <a:r>
              <a:rPr lang="en-US" sz="2000" b="1" dirty="0" smtClean="0"/>
              <a:t>techniques </a:t>
            </a:r>
            <a:endParaRPr lang="fr-FR" sz="2000" b="1" dirty="0"/>
          </a:p>
          <a:p>
            <a:pPr lvl="1"/>
            <a:r>
              <a:rPr lang="en-US" sz="2000" dirty="0"/>
              <a:t>More complex image analyses </a:t>
            </a:r>
            <a:r>
              <a:rPr lang="en-US" sz="2000" dirty="0" smtClean="0"/>
              <a:t>methods</a:t>
            </a:r>
            <a:r>
              <a:rPr lang="fr-FR" sz="2000" dirty="0"/>
              <a:t> </a:t>
            </a:r>
            <a:r>
              <a:rPr lang="fr-FR" sz="2000" dirty="0" smtClean="0"/>
              <a:t>(</a:t>
            </a:r>
            <a:r>
              <a:rPr lang="en-US" sz="2000" dirty="0"/>
              <a:t>r</a:t>
            </a:r>
            <a:r>
              <a:rPr lang="en-US" sz="2000" dirty="0" smtClean="0"/>
              <a:t>equire </a:t>
            </a:r>
            <a:r>
              <a:rPr lang="en-US" sz="2000" dirty="0"/>
              <a:t>more computing </a:t>
            </a:r>
            <a:r>
              <a:rPr lang="en-US" sz="2000" dirty="0" smtClean="0"/>
              <a:t>power)</a:t>
            </a:r>
            <a:endParaRPr lang="fr-FR" sz="2000" dirty="0"/>
          </a:p>
          <a:p>
            <a:pPr lvl="1"/>
            <a:r>
              <a:rPr lang="en-US" sz="2000" dirty="0"/>
              <a:t>Acceptance by regulatory agencies of more quantitative/objective imaging biomarkers as exploratory, key secondary or sometimes primary efficacy endpoints</a:t>
            </a:r>
            <a:endParaRPr lang="fr-FR" sz="2000" dirty="0"/>
          </a:p>
          <a:p>
            <a:pPr lvl="2"/>
            <a:r>
              <a:rPr lang="en-US" sz="2000" dirty="0"/>
              <a:t>Challenges: validation of new biomarkers and qualification/acceptance by regulatory agencies</a:t>
            </a:r>
            <a:endParaRPr lang="fr-FR" sz="2000" dirty="0"/>
          </a:p>
          <a:p>
            <a:pPr lvl="1"/>
            <a:r>
              <a:rPr lang="en-US" sz="2000" dirty="0"/>
              <a:t>Imaging used to </a:t>
            </a:r>
            <a:r>
              <a:rPr lang="en-US" sz="2000" dirty="0" smtClean="0"/>
              <a:t>detect subjects who may better respond to a given treatment </a:t>
            </a:r>
          </a:p>
          <a:p>
            <a:pPr lvl="1"/>
            <a:r>
              <a:rPr lang="en-US" sz="2000" dirty="0" smtClean="0"/>
              <a:t>Imaging </a:t>
            </a:r>
            <a:r>
              <a:rPr lang="en-US" sz="2000" dirty="0"/>
              <a:t>used to better monitor safety</a:t>
            </a:r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68093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 CRO Market (2/3)</a:t>
            </a:r>
            <a:br>
              <a:rPr lang="en-US" dirty="0" smtClean="0"/>
            </a:br>
            <a:r>
              <a:rPr lang="en-US" dirty="0" smtClean="0"/>
              <a:t>Key Evolutions between 2001 &amp; 2014 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8839200" cy="4800600"/>
          </a:xfrm>
        </p:spPr>
        <p:txBody>
          <a:bodyPr>
            <a:normAutofit/>
          </a:bodyPr>
          <a:lstStyle/>
          <a:p>
            <a:pPr lvl="0"/>
            <a:r>
              <a:rPr lang="en-US" sz="2000" b="1" dirty="0" smtClean="0"/>
              <a:t>Image </a:t>
            </a:r>
            <a:r>
              <a:rPr lang="en-US" sz="2000" b="1" dirty="0"/>
              <a:t>management and transfer</a:t>
            </a:r>
            <a:endParaRPr lang="fr-FR" sz="2000" b="1" dirty="0"/>
          </a:p>
          <a:p>
            <a:pPr lvl="1"/>
            <a:r>
              <a:rPr lang="en-US" sz="2000" dirty="0"/>
              <a:t>Image data sent from clinical sites to imaging CROs using the internet </a:t>
            </a:r>
            <a:r>
              <a:rPr lang="en-US" sz="2000" dirty="0" smtClean="0"/>
              <a:t>(but CD </a:t>
            </a:r>
            <a:r>
              <a:rPr lang="en-US" sz="2000" dirty="0"/>
              <a:t>still </a:t>
            </a:r>
            <a:r>
              <a:rPr lang="en-US" sz="2000" dirty="0" smtClean="0"/>
              <a:t>remains </a:t>
            </a:r>
            <a:r>
              <a:rPr lang="en-US" sz="2000" dirty="0"/>
              <a:t>an important medium)</a:t>
            </a:r>
            <a:endParaRPr lang="fr-FR" sz="2000" dirty="0"/>
          </a:p>
          <a:p>
            <a:pPr lvl="1"/>
            <a:r>
              <a:rPr lang="en-US" sz="2000" dirty="0"/>
              <a:t>Usage of cloud platforms and </a:t>
            </a:r>
            <a:r>
              <a:rPr lang="en-US" sz="2000" dirty="0" smtClean="0"/>
              <a:t>web-based image analysis </a:t>
            </a:r>
            <a:r>
              <a:rPr lang="en-US" sz="2000" dirty="0"/>
              <a:t>services</a:t>
            </a:r>
            <a:endParaRPr lang="fr-FR" sz="2000" dirty="0"/>
          </a:p>
          <a:p>
            <a:pPr lvl="2"/>
            <a:r>
              <a:rPr lang="en-US" sz="2000" dirty="0"/>
              <a:t>Challenges: security and regulatory compliance </a:t>
            </a:r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29009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Introduction, Overview of BioClinica</a:t>
            </a:r>
          </a:p>
          <a:p>
            <a:r>
              <a:rPr lang="en-US" dirty="0" smtClean="0"/>
              <a:t>Start-up experience: Theralys</a:t>
            </a:r>
          </a:p>
          <a:p>
            <a:r>
              <a:rPr lang="en-US" dirty="0" smtClean="0"/>
              <a:t>Imaging in Clinical Research: Goals and Typical Services</a:t>
            </a:r>
          </a:p>
          <a:p>
            <a:r>
              <a:rPr lang="en-US" dirty="0" smtClean="0"/>
              <a:t>Imaging CROs: Recent Evolutions &amp; Current Market Trends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26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 CRO Market (3/3)</a:t>
            </a:r>
            <a:br>
              <a:rPr lang="en-US" dirty="0" smtClean="0"/>
            </a:br>
            <a:r>
              <a:rPr lang="en-US" dirty="0" smtClean="0"/>
              <a:t>Key Evolutions between 2001 &amp; 2014 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8839200" cy="4800600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/>
              <a:t>Clients </a:t>
            </a:r>
            <a:r>
              <a:rPr lang="en-US" sz="2000" b="1" dirty="0"/>
              <a:t>are </a:t>
            </a:r>
            <a:r>
              <a:rPr lang="en-US" sz="2000" b="1" dirty="0" smtClean="0"/>
              <a:t>increasingly cost conscious</a:t>
            </a:r>
            <a:endParaRPr lang="fr-FR" sz="2000" b="1" dirty="0"/>
          </a:p>
          <a:p>
            <a:pPr lvl="1"/>
            <a:r>
              <a:rPr lang="en-US" sz="2000" dirty="0" smtClean="0"/>
              <a:t>Pricing </a:t>
            </a:r>
            <a:r>
              <a:rPr lang="en-US" sz="2000" dirty="0"/>
              <a:t>pressure: pharmaceutical companies require important savings for large research  programs and non-differentiating services</a:t>
            </a:r>
            <a:endParaRPr lang="fr-FR" sz="2000" dirty="0"/>
          </a:p>
          <a:p>
            <a:pPr lvl="1"/>
            <a:r>
              <a:rPr lang="en-US" sz="2000" dirty="0"/>
              <a:t>“Master Services Agreements” and “Rate Cards”</a:t>
            </a:r>
            <a:endParaRPr lang="fr-FR" sz="2000" dirty="0"/>
          </a:p>
          <a:p>
            <a:pPr lvl="1"/>
            <a:r>
              <a:rPr lang="en-US" sz="2000" dirty="0"/>
              <a:t>Regular RFI processes to identify preferred vendors </a:t>
            </a:r>
            <a:r>
              <a:rPr lang="en-US" sz="2000" dirty="0" smtClean="0"/>
              <a:t>every 2 to 3 years</a:t>
            </a:r>
            <a:endParaRPr lang="fr-FR" sz="2000" dirty="0"/>
          </a:p>
          <a:p>
            <a:r>
              <a:rPr lang="en-US" sz="2000" b="1" dirty="0" smtClean="0"/>
              <a:t>Competition</a:t>
            </a:r>
          </a:p>
          <a:p>
            <a:pPr lvl="1"/>
            <a:r>
              <a:rPr lang="en-US" sz="2000" dirty="0" smtClean="0"/>
              <a:t>Competition </a:t>
            </a:r>
            <a:r>
              <a:rPr lang="en-US" sz="2000" dirty="0"/>
              <a:t>among market leaders (BioClinica, Perceptive Informatics, ICON), smaller companies (Virtual </a:t>
            </a:r>
            <a:r>
              <a:rPr lang="en-US" sz="2000" dirty="0" err="1"/>
              <a:t>Scopics</a:t>
            </a:r>
            <a:r>
              <a:rPr lang="en-US" sz="2000" dirty="0"/>
              <a:t>, </a:t>
            </a:r>
            <a:r>
              <a:rPr lang="en-US" sz="2000" dirty="0" err="1"/>
              <a:t>Ixico</a:t>
            </a:r>
            <a:r>
              <a:rPr lang="en-US" sz="2000" dirty="0"/>
              <a:t>, ACR Image </a:t>
            </a:r>
            <a:r>
              <a:rPr lang="en-US" sz="2000" dirty="0" err="1"/>
              <a:t>Metrix</a:t>
            </a:r>
            <a:r>
              <a:rPr lang="en-US" sz="2000" dirty="0"/>
              <a:t>, Biomedical Systems, </a:t>
            </a:r>
            <a:r>
              <a:rPr lang="en-US" sz="2000" dirty="0" err="1"/>
              <a:t>Biospective</a:t>
            </a:r>
            <a:r>
              <a:rPr lang="en-US" sz="2000" dirty="0"/>
              <a:t>, </a:t>
            </a:r>
            <a:r>
              <a:rPr lang="en-US" sz="2000" dirty="0" err="1"/>
              <a:t>NeuroRX</a:t>
            </a:r>
            <a:r>
              <a:rPr lang="en-US" sz="2000" dirty="0"/>
              <a:t>) and prestigious academic labs providing image analysis services to </a:t>
            </a:r>
            <a:r>
              <a:rPr lang="en-US" sz="2000" dirty="0" err="1"/>
              <a:t>pharmas</a:t>
            </a:r>
            <a:r>
              <a:rPr lang="en-US" sz="2000" dirty="0"/>
              <a:t> (historical examples, in MS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Technology remains main differentiating factors in a highly competitive environment</a:t>
            </a:r>
          </a:p>
          <a:p>
            <a:pPr lvl="1"/>
            <a:r>
              <a:rPr lang="en-US" sz="2000" dirty="0" smtClean="0"/>
              <a:t>Innovative services, rich catalogue of new imaging biomarkers, lower costs while preserving data quality and </a:t>
            </a:r>
            <a:r>
              <a:rPr lang="en-US" sz="2000" dirty="0" smtClean="0"/>
              <a:t>integrity, scientific expertise</a:t>
            </a:r>
            <a:endParaRPr lang="fr-FR" sz="2000" dirty="0"/>
          </a:p>
          <a:p>
            <a:pPr marL="914400" lvl="2" indent="0">
              <a:buNone/>
            </a:pP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07393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1451" y="5943600"/>
            <a:ext cx="8769436" cy="71601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Chahin PACHAI, Ph.D.</a:t>
            </a:r>
          </a:p>
          <a:p>
            <a:r>
              <a:rPr lang="en-US" dirty="0" smtClean="0"/>
              <a:t>Chahin.pachai@bioclinica.com</a:t>
            </a:r>
          </a:p>
          <a:p>
            <a:r>
              <a:rPr lang="en-US" dirty="0" smtClean="0"/>
              <a:t>+33 (0)6 13 55 14 04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8385" y="5059417"/>
            <a:ext cx="8229600" cy="1112783"/>
          </a:xfrm>
        </p:spPr>
        <p:txBody>
          <a:bodyPr>
            <a:normAutofit fontScale="90000"/>
          </a:bodyPr>
          <a:lstStyle/>
          <a:p>
            <a:pPr lvl="1"/>
            <a:r>
              <a:rPr lang="en-US" sz="4000" b="1" dirty="0" smtClean="0"/>
              <a:t>Thank You</a:t>
            </a:r>
            <a:r>
              <a:rPr lang="en-US" sz="4000" b="1" dirty="0" smtClean="0"/>
              <a:t>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http://www.bioclinica.com/</a:t>
            </a:r>
            <a:br>
              <a:rPr lang="en-US" dirty="0" smtClean="0"/>
            </a:br>
            <a:r>
              <a:rPr lang="en-US" dirty="0" smtClean="0"/>
              <a:t>http://www.bioclinica.com/about/careers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10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/ Bio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8839200" cy="45259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Chahin Pachai, Ph.D.</a:t>
            </a:r>
          </a:p>
          <a:p>
            <a:pPr lvl="1"/>
            <a:r>
              <a:rPr lang="en-US" sz="2600" dirty="0" smtClean="0"/>
              <a:t>BioClinica VP and Executive Director</a:t>
            </a:r>
          </a:p>
          <a:p>
            <a:r>
              <a:rPr lang="en-US" sz="3000" dirty="0" smtClean="0"/>
              <a:t>Education</a:t>
            </a:r>
          </a:p>
          <a:p>
            <a:pPr lvl="1"/>
            <a:r>
              <a:rPr lang="en-US" sz="2600" dirty="0" smtClean="0"/>
              <a:t>INSA de Lyon, Electrical Engineering</a:t>
            </a:r>
          </a:p>
          <a:p>
            <a:pPr lvl="1"/>
            <a:r>
              <a:rPr lang="en-US" sz="2600" dirty="0" smtClean="0"/>
              <a:t>Ph.D. </a:t>
            </a:r>
            <a:r>
              <a:rPr lang="en-US" sz="2600" dirty="0"/>
              <a:t>(</a:t>
            </a:r>
            <a:r>
              <a:rPr lang="en-US" sz="2600" dirty="0" smtClean="0"/>
              <a:t>Evaluation of Multiple Sclerosis in </a:t>
            </a:r>
            <a:r>
              <a:rPr lang="en-US" sz="2600" dirty="0"/>
              <a:t>MRI) </a:t>
            </a:r>
            <a:r>
              <a:rPr lang="en-US" sz="2600" dirty="0" smtClean="0"/>
              <a:t>– CREATIS (CNRS Research Unit, Lyon) &amp; Surgical Planning Laboratory (Harvard Medical School, Boston)</a:t>
            </a:r>
          </a:p>
          <a:p>
            <a:pPr lvl="1"/>
            <a:r>
              <a:rPr lang="en-US" sz="2600" dirty="0" err="1" smtClean="0"/>
              <a:t>Ecole</a:t>
            </a:r>
            <a:r>
              <a:rPr lang="en-US" sz="2600" dirty="0" smtClean="0"/>
              <a:t> de Management (EM) de Lyon (entrepreneurship course)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0914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BioClinica Overview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8839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BioClinica</a:t>
            </a:r>
            <a:r>
              <a:rPr lang="en-US" dirty="0"/>
              <a:t>, Inc. is a global provider of technology-enhanced clinical trial solutions. </a:t>
            </a:r>
            <a:endParaRPr lang="en-US" dirty="0" smtClean="0"/>
          </a:p>
          <a:p>
            <a:r>
              <a:rPr lang="en-US" dirty="0"/>
              <a:t>BioClinica supports the Medical Imaging, </a:t>
            </a:r>
            <a:r>
              <a:rPr lang="en-US" dirty="0" err="1"/>
              <a:t>eClinical</a:t>
            </a:r>
            <a:r>
              <a:rPr lang="en-US" dirty="0"/>
              <a:t>, and Cardiac Safety needs of clinical trials. </a:t>
            </a:r>
          </a:p>
          <a:p>
            <a:r>
              <a:rPr lang="en-US" dirty="0" smtClean="0"/>
              <a:t>A </a:t>
            </a:r>
            <a:r>
              <a:rPr lang="en-US" dirty="0"/>
              <a:t>leader in the industry, BioClinica’s technology is enhanced with scientific, operational, and regulatory expertise garnered over 29 years of experience supporting more than 3,300 clinical trials. </a:t>
            </a:r>
            <a:endParaRPr lang="en-US" dirty="0" smtClean="0"/>
          </a:p>
          <a:p>
            <a:r>
              <a:rPr lang="en-US" dirty="0" smtClean="0"/>
              <a:t>Websites:</a:t>
            </a:r>
          </a:p>
          <a:p>
            <a:pPr lvl="1"/>
            <a:r>
              <a:rPr lang="en-US" dirty="0"/>
              <a:t>http://</a:t>
            </a:r>
            <a:r>
              <a:rPr lang="en-US" dirty="0" smtClean="0"/>
              <a:t>www.bioclinica.com/</a:t>
            </a:r>
            <a:endParaRPr lang="en-US" dirty="0"/>
          </a:p>
          <a:p>
            <a:pPr lvl="1"/>
            <a:r>
              <a:rPr lang="en-US" dirty="0" smtClean="0"/>
              <a:t>http</a:t>
            </a:r>
            <a:r>
              <a:rPr lang="en-US" dirty="0"/>
              <a:t>://www.bioclinica.com/about/careers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1832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BioClinica </a:t>
            </a:r>
            <a:r>
              <a:rPr lang="en-US" dirty="0" smtClean="0"/>
              <a:t>Overview</a:t>
            </a:r>
            <a:endParaRPr lang="en-US" b="1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0" y="4038600"/>
            <a:ext cx="9144000" cy="2133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81000" y="1606550"/>
            <a:ext cx="2651761" cy="3296829"/>
            <a:chOff x="594227" y="692150"/>
            <a:chExt cx="2299433" cy="3296829"/>
          </a:xfrm>
        </p:grpSpPr>
        <p:sp>
          <p:nvSpPr>
            <p:cNvPr id="21" name="Rectangle 20"/>
            <p:cNvSpPr/>
            <p:nvPr/>
          </p:nvSpPr>
          <p:spPr>
            <a:xfrm>
              <a:off x="609600" y="1059636"/>
              <a:ext cx="2231136" cy="2929343"/>
            </a:xfrm>
            <a:prstGeom prst="rect">
              <a:avLst/>
            </a:prstGeom>
            <a:solidFill>
              <a:schemeClr val="bg1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70000" endPos="18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 Placeholder 25"/>
            <p:cNvSpPr txBox="1">
              <a:spLocks/>
            </p:cNvSpPr>
            <p:nvPr/>
          </p:nvSpPr>
          <p:spPr>
            <a:xfrm>
              <a:off x="594227" y="692150"/>
              <a:ext cx="2299433" cy="5207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none"/>
          </p:style>
          <p:txBody>
            <a:bodyPr anchor="ctr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Tx/>
                <a:buNone/>
                <a:defRPr sz="16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Calibri" pitchFamily="34" charset="0"/>
                <a:buChar char="›"/>
                <a:defRPr sz="2800" kern="1200">
                  <a:solidFill>
                    <a:srgbClr val="2B637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rgbClr val="2B637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rgbClr val="2B637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rgbClr val="2B637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sz="1800" dirty="0"/>
                <a:t>Imaging Solutions</a:t>
              </a:r>
            </a:p>
          </p:txBody>
        </p:sp>
        <p:sp>
          <p:nvSpPr>
            <p:cNvPr id="23" name="Text Placeholder 27"/>
            <p:cNvSpPr txBox="1">
              <a:spLocks/>
            </p:cNvSpPr>
            <p:nvPr/>
          </p:nvSpPr>
          <p:spPr>
            <a:xfrm>
              <a:off x="609600" y="1282700"/>
              <a:ext cx="2205038" cy="267970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400" kern="1200">
                  <a:solidFill>
                    <a:srgbClr val="2B637F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Calibri" pitchFamily="34" charset="0"/>
                <a:buChar char="›"/>
                <a:defRPr sz="2800" kern="1200">
                  <a:solidFill>
                    <a:srgbClr val="2B637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rgbClr val="2B637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rgbClr val="2B637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rgbClr val="2B637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lvl="0" indent="-285750">
                <a:buClr>
                  <a:schemeClr val="accent6"/>
                </a:buClr>
                <a:buFont typeface="Calibri" pitchFamily="34" charset="0"/>
                <a:buChar char="›"/>
              </a:pPr>
              <a:r>
                <a:rPr lang="en-US" sz="1600" dirty="0"/>
                <a:t>Scientific Consultation</a:t>
              </a:r>
            </a:p>
            <a:p>
              <a:pPr marL="285750" lvl="0" indent="-285750">
                <a:buClr>
                  <a:schemeClr val="accent6"/>
                </a:buClr>
                <a:buFont typeface="Calibri" pitchFamily="34" charset="0"/>
                <a:buChar char="›"/>
              </a:pPr>
              <a:r>
                <a:rPr lang="en-US" sz="1600" dirty="0"/>
                <a:t>Site Standardization</a:t>
              </a:r>
            </a:p>
            <a:p>
              <a:pPr marL="285750" lvl="0" indent="-285750">
                <a:buClr>
                  <a:schemeClr val="accent6"/>
                </a:buClr>
                <a:buFont typeface="Calibri" pitchFamily="34" charset="0"/>
                <a:buChar char="›"/>
              </a:pPr>
              <a:r>
                <a:rPr lang="en-US" sz="1600" dirty="0"/>
                <a:t>Image Collection &amp; QC</a:t>
              </a:r>
            </a:p>
            <a:p>
              <a:pPr marL="285750" lvl="0" indent="-285750">
                <a:buClr>
                  <a:schemeClr val="accent6"/>
                </a:buClr>
                <a:buFont typeface="Calibri" pitchFamily="34" charset="0"/>
                <a:buChar char="›"/>
              </a:pPr>
              <a:r>
                <a:rPr lang="en-US" sz="1600" dirty="0" smtClean="0"/>
                <a:t>Electronic Image </a:t>
              </a:r>
              <a:r>
                <a:rPr lang="en-US" sz="1600" dirty="0"/>
                <a:t>Transfer &amp; Archive</a:t>
              </a:r>
            </a:p>
            <a:p>
              <a:pPr marL="285750" lvl="0" indent="-285750">
                <a:buClr>
                  <a:schemeClr val="accent6"/>
                </a:buClr>
                <a:buFont typeface="Calibri" pitchFamily="34" charset="0"/>
                <a:buChar char="›"/>
              </a:pPr>
              <a:r>
                <a:rPr lang="en-US" sz="1600" dirty="0"/>
                <a:t>Independent Image Review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248400" y="1600200"/>
            <a:ext cx="2651760" cy="3296829"/>
            <a:chOff x="3320061" y="685800"/>
            <a:chExt cx="2299433" cy="3296829"/>
          </a:xfrm>
        </p:grpSpPr>
        <p:sp>
          <p:nvSpPr>
            <p:cNvPr id="25" name="Rectangle 24"/>
            <p:cNvSpPr/>
            <p:nvPr/>
          </p:nvSpPr>
          <p:spPr>
            <a:xfrm>
              <a:off x="3354210" y="1053286"/>
              <a:ext cx="2231136" cy="2929343"/>
            </a:xfrm>
            <a:prstGeom prst="rect">
              <a:avLst/>
            </a:prstGeom>
            <a:solidFill>
              <a:schemeClr val="bg1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70000" endPos="18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 Placeholder 25"/>
            <p:cNvSpPr txBox="1">
              <a:spLocks/>
            </p:cNvSpPr>
            <p:nvPr/>
          </p:nvSpPr>
          <p:spPr>
            <a:xfrm>
              <a:off x="3320061" y="685800"/>
              <a:ext cx="2299433" cy="5207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none"/>
          </p:style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Tx/>
                <a:buNone/>
                <a:defRPr sz="16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Calibri" pitchFamily="34" charset="0"/>
                <a:buChar char="›"/>
                <a:defRPr sz="2800" kern="1200">
                  <a:solidFill>
                    <a:srgbClr val="2B637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rgbClr val="2B637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rgbClr val="2B637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rgbClr val="2B637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sz="1800" dirty="0" err="1"/>
                <a:t>eClinical</a:t>
              </a:r>
              <a:r>
                <a:rPr lang="en-US" sz="1800" dirty="0"/>
                <a:t> Solutions</a:t>
              </a:r>
            </a:p>
          </p:txBody>
        </p:sp>
        <p:sp>
          <p:nvSpPr>
            <p:cNvPr id="27" name="Text Placeholder 27"/>
            <p:cNvSpPr txBox="1">
              <a:spLocks/>
            </p:cNvSpPr>
            <p:nvPr/>
          </p:nvSpPr>
          <p:spPr>
            <a:xfrm>
              <a:off x="3367259" y="1276350"/>
              <a:ext cx="2205038" cy="267970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400" kern="1200">
                  <a:solidFill>
                    <a:srgbClr val="2B637F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Calibri" pitchFamily="34" charset="0"/>
                <a:buChar char="›"/>
                <a:defRPr sz="2800" kern="1200">
                  <a:solidFill>
                    <a:srgbClr val="2B637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rgbClr val="2B637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rgbClr val="2B637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rgbClr val="2B637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lvl="0" indent="-285750">
                <a:buClr>
                  <a:schemeClr val="accent6"/>
                </a:buClr>
                <a:buFont typeface="Calibri" pitchFamily="34" charset="0"/>
                <a:buChar char="›"/>
              </a:pPr>
              <a:r>
                <a:rPr lang="en-US" sz="1600" dirty="0"/>
                <a:t>EDC</a:t>
              </a:r>
            </a:p>
            <a:p>
              <a:pPr marL="285750" lvl="0" indent="-285750">
                <a:buClr>
                  <a:schemeClr val="accent6"/>
                </a:buClr>
                <a:buFont typeface="Calibri" pitchFamily="34" charset="0"/>
                <a:buChar char="›"/>
              </a:pPr>
              <a:r>
                <a:rPr lang="en-US" sz="1600" dirty="0"/>
                <a:t>CTMS</a:t>
              </a:r>
            </a:p>
            <a:p>
              <a:pPr marL="285750" lvl="0" indent="-285750">
                <a:buClr>
                  <a:schemeClr val="accent6"/>
                </a:buClr>
                <a:buFont typeface="Calibri" pitchFamily="34" charset="0"/>
                <a:buChar char="›"/>
              </a:pPr>
              <a:r>
                <a:rPr lang="en-US" sz="1600" dirty="0"/>
                <a:t>IWR/IVRS</a:t>
              </a:r>
            </a:p>
            <a:p>
              <a:pPr marL="285750" lvl="0" indent="-285750">
                <a:buClr>
                  <a:schemeClr val="accent6"/>
                </a:buClr>
                <a:buFont typeface="Calibri" pitchFamily="34" charset="0"/>
                <a:buChar char="›"/>
              </a:pPr>
              <a:r>
                <a:rPr lang="en-US" sz="1600" dirty="0"/>
                <a:t>Trial </a:t>
              </a:r>
              <a:r>
                <a:rPr lang="en-US" sz="1600" dirty="0" smtClean="0"/>
                <a:t>Supplies Management</a:t>
              </a:r>
              <a:endParaRPr lang="en-US" sz="1600" dirty="0"/>
            </a:p>
            <a:p>
              <a:pPr marL="285750" lvl="0" indent="-285750">
                <a:buClr>
                  <a:schemeClr val="accent6"/>
                </a:buClr>
                <a:buFont typeface="Calibri" pitchFamily="34" charset="0"/>
                <a:buChar char="›"/>
              </a:pPr>
              <a:r>
                <a:rPr lang="en-US" sz="1600" dirty="0"/>
                <a:t>Data Management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314700" y="1600200"/>
            <a:ext cx="2651760" cy="3296829"/>
            <a:chOff x="6084707" y="685800"/>
            <a:chExt cx="2299433" cy="3296829"/>
          </a:xfrm>
        </p:grpSpPr>
        <p:sp>
          <p:nvSpPr>
            <p:cNvPr id="29" name="Rectangle 28"/>
            <p:cNvSpPr/>
            <p:nvPr/>
          </p:nvSpPr>
          <p:spPr>
            <a:xfrm>
              <a:off x="6126708" y="1053286"/>
              <a:ext cx="2231136" cy="2929343"/>
            </a:xfrm>
            <a:prstGeom prst="rect">
              <a:avLst/>
            </a:prstGeom>
            <a:solidFill>
              <a:schemeClr val="bg1"/>
            </a:solidFill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70000" endPos="180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 Placeholder 25"/>
            <p:cNvSpPr txBox="1">
              <a:spLocks/>
            </p:cNvSpPr>
            <p:nvPr/>
          </p:nvSpPr>
          <p:spPr>
            <a:xfrm>
              <a:off x="6084707" y="685800"/>
              <a:ext cx="2299433" cy="5207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none"/>
          </p:style>
          <p:txBody>
            <a:bodyPr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Tx/>
                <a:buNone/>
                <a:defRPr sz="16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Calibri" pitchFamily="34" charset="0"/>
                <a:buChar char="›"/>
                <a:defRPr sz="2800" kern="1200">
                  <a:solidFill>
                    <a:srgbClr val="2B637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rgbClr val="2B637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rgbClr val="2B637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rgbClr val="2B637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en-US" sz="1800" dirty="0"/>
                <a:t>Cardiac Safety</a:t>
              </a:r>
            </a:p>
          </p:txBody>
        </p:sp>
        <p:sp>
          <p:nvSpPr>
            <p:cNvPr id="31" name="Text Placeholder 27"/>
            <p:cNvSpPr txBox="1">
              <a:spLocks/>
            </p:cNvSpPr>
            <p:nvPr/>
          </p:nvSpPr>
          <p:spPr>
            <a:xfrm>
              <a:off x="6126708" y="1276350"/>
              <a:ext cx="2205038" cy="267970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400" kern="1200">
                  <a:solidFill>
                    <a:srgbClr val="2B637F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chemeClr val="accent6"/>
                </a:buClr>
                <a:buFont typeface="Calibri" pitchFamily="34" charset="0"/>
                <a:buChar char="›"/>
                <a:defRPr sz="2800" kern="1200">
                  <a:solidFill>
                    <a:srgbClr val="2B637F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rgbClr val="2B637F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rgbClr val="2B637F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rgbClr val="2B637F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5750" lvl="0" indent="-285750">
                <a:buClr>
                  <a:schemeClr val="accent6"/>
                </a:buClr>
                <a:buFont typeface="Calibri" pitchFamily="34" charset="0"/>
                <a:buChar char="›"/>
              </a:pPr>
              <a:r>
                <a:rPr lang="en-US" sz="1600" dirty="0"/>
                <a:t>Centralized </a:t>
              </a:r>
              <a:r>
                <a:rPr lang="en-US" sz="1600" dirty="0" smtClean="0"/>
                <a:t>ECG/</a:t>
              </a:r>
              <a:r>
                <a:rPr lang="en-US" sz="1600" dirty="0" err="1" smtClean="0"/>
                <a:t>Holter</a:t>
              </a:r>
              <a:endParaRPr lang="en-US" sz="1600" dirty="0"/>
            </a:p>
            <a:p>
              <a:pPr marL="285750" lvl="0" indent="-285750">
                <a:buClr>
                  <a:schemeClr val="accent6"/>
                </a:buClr>
                <a:buFont typeface="Calibri" pitchFamily="34" charset="0"/>
                <a:buChar char="›"/>
              </a:pPr>
              <a:r>
                <a:rPr lang="en-US" sz="1600" dirty="0"/>
                <a:t>Thorough QT</a:t>
              </a:r>
            </a:p>
            <a:p>
              <a:pPr marL="285750" lvl="0" indent="-285750">
                <a:buClr>
                  <a:schemeClr val="accent6"/>
                </a:buClr>
                <a:buFont typeface="Calibri" pitchFamily="34" charset="0"/>
                <a:buChar char="›"/>
              </a:pPr>
              <a:r>
                <a:rPr lang="en-US" sz="1600" dirty="0"/>
                <a:t>Ambulatory Blood Pressure</a:t>
              </a:r>
            </a:p>
            <a:p>
              <a:pPr marL="285750" lvl="0" indent="-285750">
                <a:buClr>
                  <a:schemeClr val="accent6"/>
                </a:buClr>
                <a:buFont typeface="Calibri" pitchFamily="34" charset="0"/>
                <a:buChar char="›"/>
              </a:pPr>
              <a:r>
                <a:rPr lang="en-US" sz="1600" dirty="0"/>
                <a:t>Telemedicine</a:t>
              </a:r>
            </a:p>
            <a:p>
              <a:pPr marL="285750" lvl="0" indent="-285750">
                <a:buClr>
                  <a:schemeClr val="accent6"/>
                </a:buClr>
                <a:buFont typeface="Calibri" pitchFamily="34" charset="0"/>
                <a:buChar char="›"/>
              </a:pPr>
              <a:r>
                <a:rPr lang="en-US" sz="1600" dirty="0"/>
                <a:t>Pulse Wave Analysis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470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" y="100380"/>
            <a:ext cx="8229600" cy="1295400"/>
          </a:xfrm>
        </p:spPr>
        <p:txBody>
          <a:bodyPr>
            <a:normAutofit/>
          </a:bodyPr>
          <a:lstStyle/>
          <a:p>
            <a:r>
              <a:rPr lang="en-US" dirty="0"/>
              <a:t>BioClinica Overview</a:t>
            </a:r>
            <a:endParaRPr lang="en-US" dirty="0" smtClean="0">
              <a:effectLst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3870432"/>
            <a:ext cx="1417259" cy="894448"/>
          </a:xfrm>
        </p:spPr>
      </p:pic>
      <p:pic>
        <p:nvPicPr>
          <p:cNvPr id="29" name="Picture 2" descr="worldmap cop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9" r="10106"/>
          <a:stretch>
            <a:fillRect/>
          </a:stretch>
        </p:blipFill>
        <p:spPr bwMode="auto">
          <a:xfrm>
            <a:off x="0" y="1500045"/>
            <a:ext cx="9121018" cy="474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AutoShape 144"/>
          <p:cNvSpPr>
            <a:spLocks noChangeArrowheads="1"/>
          </p:cNvSpPr>
          <p:nvPr/>
        </p:nvSpPr>
        <p:spPr bwMode="auto">
          <a:xfrm>
            <a:off x="4099560" y="2417064"/>
            <a:ext cx="91440" cy="91440"/>
          </a:xfrm>
          <a:prstGeom prst="ellipse">
            <a:avLst/>
          </a:prstGeom>
          <a:solidFill>
            <a:srgbClr val="00B050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5080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6" name="AutoShape 144"/>
          <p:cNvSpPr>
            <a:spLocks noChangeArrowheads="1"/>
          </p:cNvSpPr>
          <p:nvPr/>
        </p:nvSpPr>
        <p:spPr bwMode="auto">
          <a:xfrm>
            <a:off x="430171" y="2938272"/>
            <a:ext cx="91440" cy="91440"/>
          </a:xfrm>
          <a:prstGeom prst="ellipse">
            <a:avLst/>
          </a:prstGeom>
          <a:solidFill>
            <a:srgbClr val="00B050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5080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7" name="AutoShape 144"/>
          <p:cNvSpPr>
            <a:spLocks noChangeArrowheads="1"/>
          </p:cNvSpPr>
          <p:nvPr/>
        </p:nvSpPr>
        <p:spPr bwMode="auto">
          <a:xfrm>
            <a:off x="1819136" y="2761568"/>
            <a:ext cx="91440" cy="91440"/>
          </a:xfrm>
          <a:prstGeom prst="ellipse">
            <a:avLst/>
          </a:prstGeom>
          <a:solidFill>
            <a:srgbClr val="002060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5080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9" name="AutoShape 144"/>
          <p:cNvSpPr>
            <a:spLocks noChangeArrowheads="1"/>
          </p:cNvSpPr>
          <p:nvPr/>
        </p:nvSpPr>
        <p:spPr bwMode="auto">
          <a:xfrm>
            <a:off x="8229600" y="2956560"/>
            <a:ext cx="91440" cy="91440"/>
          </a:xfrm>
          <a:prstGeom prst="ellipse">
            <a:avLst/>
          </a:prstGeom>
          <a:solidFill>
            <a:srgbClr val="002060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5080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0" name="AutoShape 144"/>
          <p:cNvSpPr>
            <a:spLocks noChangeArrowheads="1"/>
          </p:cNvSpPr>
          <p:nvPr/>
        </p:nvSpPr>
        <p:spPr bwMode="auto">
          <a:xfrm>
            <a:off x="7734304" y="3068003"/>
            <a:ext cx="91440" cy="91440"/>
          </a:xfrm>
          <a:prstGeom prst="ellipse">
            <a:avLst/>
          </a:prstGeom>
          <a:solidFill>
            <a:srgbClr val="C00000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5080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140913" y="4557369"/>
            <a:ext cx="8667161" cy="1752943"/>
          </a:xfrm>
          <a:prstGeom prst="roundRect">
            <a:avLst>
              <a:gd name="adj" fmla="val 9928"/>
            </a:avLst>
          </a:prstGeom>
          <a:solidFill>
            <a:schemeClr val="accent3">
              <a:lumMod val="20000"/>
              <a:lumOff val="80000"/>
              <a:alpha val="77255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2075" tIns="46038" rIns="92075" bIns="46038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5333593" y="4764880"/>
            <a:ext cx="5107944" cy="1066959"/>
            <a:chOff x="-2989737" y="5257742"/>
            <a:chExt cx="5493746" cy="1155795"/>
          </a:xfrm>
        </p:grpSpPr>
        <p:sp>
          <p:nvSpPr>
            <p:cNvPr id="50" name="Text Box 35"/>
            <p:cNvSpPr txBox="1">
              <a:spLocks noChangeArrowheads="1"/>
            </p:cNvSpPr>
            <p:nvPr/>
          </p:nvSpPr>
          <p:spPr bwMode="auto">
            <a:xfrm>
              <a:off x="-986197" y="5257742"/>
              <a:ext cx="3490206" cy="1155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8275" lvl="1" indent="-168275" algn="just" fontAlgn="base">
                <a:spcBef>
                  <a:spcPct val="20000"/>
                </a:spcBef>
                <a:spcAft>
                  <a:spcPct val="0"/>
                </a:spcAft>
                <a:buSzPct val="70000"/>
                <a:buFont typeface="Wingdings" pitchFamily="2" charset="2"/>
                <a:buNone/>
              </a:pPr>
              <a:r>
                <a:rPr lang="en-US" sz="1100" b="1" dirty="0">
                  <a:solidFill>
                    <a:srgbClr val="2B637F"/>
                  </a:solidFill>
                  <a:latin typeface="Arial" charset="0"/>
                  <a:ea typeface="ＭＳ Ｐゴシック" pitchFamily="34" charset="-128"/>
                </a:rPr>
                <a:t>Oncology</a:t>
              </a:r>
            </a:p>
            <a:p>
              <a:pPr marL="171450" lvl="2" indent="-171450" algn="just" fontAlgn="base">
                <a:lnSpc>
                  <a:spcPct val="80000"/>
                </a:lnSpc>
                <a:spcBef>
                  <a:spcPts val="200"/>
                </a:spcBef>
                <a:spcAft>
                  <a:spcPct val="0"/>
                </a:spcAft>
                <a:buClr>
                  <a:srgbClr val="F79646"/>
                </a:buClr>
                <a:buSzPct val="100000"/>
                <a:buFont typeface="Arial" pitchFamily="34" charset="0"/>
                <a:buChar char="›"/>
              </a:pPr>
              <a:r>
                <a:rPr lang="en-US" sz="1100" b="1" dirty="0">
                  <a:solidFill>
                    <a:srgbClr val="2B637F"/>
                  </a:solidFill>
                  <a:latin typeface="Arial" charset="0"/>
                  <a:ea typeface="ＭＳ Ｐゴシック" pitchFamily="34" charset="-128"/>
                </a:rPr>
                <a:t>Princeton, NJ, USA</a:t>
              </a:r>
            </a:p>
            <a:p>
              <a:pPr marL="171450" lvl="2" indent="-171450" algn="just" fontAlgn="base">
                <a:lnSpc>
                  <a:spcPct val="80000"/>
                </a:lnSpc>
                <a:spcBef>
                  <a:spcPts val="200"/>
                </a:spcBef>
                <a:spcAft>
                  <a:spcPct val="0"/>
                </a:spcAft>
                <a:buClr>
                  <a:srgbClr val="F79646"/>
                </a:buClr>
                <a:buSzPct val="100000"/>
                <a:buFont typeface="Arial" pitchFamily="34" charset="0"/>
                <a:buChar char="›"/>
              </a:pPr>
              <a:r>
                <a:rPr lang="en-US" sz="1100" dirty="0">
                  <a:solidFill>
                    <a:srgbClr val="2B637F"/>
                  </a:solidFill>
                  <a:latin typeface="Arial" charset="0"/>
                  <a:ea typeface="ＭＳ Ｐゴシック" pitchFamily="34" charset="-128"/>
                </a:rPr>
                <a:t>Newark, CA, USA</a:t>
              </a:r>
            </a:p>
            <a:p>
              <a:pPr marL="171450" lvl="2" indent="-171450" algn="just" fontAlgn="base">
                <a:lnSpc>
                  <a:spcPct val="80000"/>
                </a:lnSpc>
                <a:spcBef>
                  <a:spcPts val="200"/>
                </a:spcBef>
                <a:spcAft>
                  <a:spcPct val="0"/>
                </a:spcAft>
                <a:buClr>
                  <a:srgbClr val="F79646"/>
                </a:buClr>
                <a:buSzPct val="100000"/>
                <a:buFont typeface="Arial" pitchFamily="34" charset="0"/>
                <a:buChar char="›"/>
              </a:pPr>
              <a:r>
                <a:rPr lang="en-US" sz="1100" dirty="0">
                  <a:solidFill>
                    <a:srgbClr val="2B637F"/>
                  </a:solidFill>
                  <a:latin typeface="Arial" charset="0"/>
                  <a:ea typeface="ＭＳ Ｐゴシック" pitchFamily="34" charset="-128"/>
                </a:rPr>
                <a:t>Munich, Germany</a:t>
              </a:r>
            </a:p>
            <a:p>
              <a:pPr marL="171450" lvl="2" indent="-171450" algn="just" fontAlgn="base">
                <a:lnSpc>
                  <a:spcPct val="80000"/>
                </a:lnSpc>
                <a:spcBef>
                  <a:spcPts val="200"/>
                </a:spcBef>
                <a:spcAft>
                  <a:spcPct val="0"/>
                </a:spcAft>
                <a:buClr>
                  <a:srgbClr val="F79646"/>
                </a:buClr>
                <a:buSzPct val="100000"/>
                <a:buFont typeface="Arial" pitchFamily="34" charset="0"/>
                <a:buChar char="›"/>
              </a:pPr>
              <a:r>
                <a:rPr lang="en-US" sz="1100" dirty="0">
                  <a:solidFill>
                    <a:srgbClr val="2B637F"/>
                  </a:solidFill>
                  <a:latin typeface="Arial" charset="0"/>
                  <a:ea typeface="ＭＳ Ｐゴシック" pitchFamily="34" charset="-128"/>
                </a:rPr>
                <a:t>Shanghai, China</a:t>
              </a:r>
            </a:p>
            <a:p>
              <a:pPr marL="171450" lvl="2" indent="-171450" algn="just" fontAlgn="base">
                <a:lnSpc>
                  <a:spcPct val="80000"/>
                </a:lnSpc>
                <a:spcBef>
                  <a:spcPts val="200"/>
                </a:spcBef>
                <a:spcAft>
                  <a:spcPct val="0"/>
                </a:spcAft>
                <a:buClr>
                  <a:srgbClr val="F79646"/>
                </a:buClr>
                <a:buSzPct val="100000"/>
                <a:buFont typeface="Arial" pitchFamily="34" charset="0"/>
                <a:buChar char="›"/>
              </a:pPr>
              <a:r>
                <a:rPr lang="en-US" sz="1100" dirty="0">
                  <a:solidFill>
                    <a:srgbClr val="2B637F"/>
                  </a:solidFill>
                  <a:latin typeface="Arial" charset="0"/>
                  <a:ea typeface="ＭＳ Ｐゴシック" pitchFamily="34" charset="-128"/>
                </a:rPr>
                <a:t>Tokyo, Japan </a:t>
              </a:r>
            </a:p>
          </p:txBody>
        </p:sp>
        <p:sp>
          <p:nvSpPr>
            <p:cNvPr id="51" name="AutoShape 144"/>
            <p:cNvSpPr>
              <a:spLocks noChangeArrowheads="1"/>
            </p:cNvSpPr>
            <p:nvPr/>
          </p:nvSpPr>
          <p:spPr bwMode="auto">
            <a:xfrm>
              <a:off x="-2989737" y="5287362"/>
              <a:ext cx="146304" cy="158486"/>
            </a:xfrm>
            <a:prstGeom prst="ellipse">
              <a:avLst/>
            </a:prstGeom>
            <a:solidFill>
              <a:srgbClr val="00B050"/>
            </a:solidFill>
            <a:ln w="19050" algn="ctr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50800" dir="5400000" algn="ctr">
                <a:srgbClr val="000000">
                  <a:alpha val="32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lnSpc>
                  <a:spcPct val="14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endParaRPr lang="en-US" sz="20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53" name="Text Box 39"/>
          <p:cNvSpPr txBox="1">
            <a:spLocks noChangeArrowheads="1"/>
          </p:cNvSpPr>
          <p:nvPr/>
        </p:nvSpPr>
        <p:spPr bwMode="auto">
          <a:xfrm>
            <a:off x="2021606" y="4478017"/>
            <a:ext cx="190308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None/>
            </a:pPr>
            <a:endParaRPr lang="en-US" b="1" dirty="0">
              <a:solidFill>
                <a:srgbClr val="2B637F"/>
              </a:solidFill>
              <a:latin typeface="Arial" charset="0"/>
              <a:ea typeface="ＭＳ Ｐゴシック" pitchFamily="34" charset="-128"/>
            </a:endParaRPr>
          </a:p>
          <a:p>
            <a:pPr marL="0" lvl="1" algn="just" fontAlgn="base">
              <a:spcAft>
                <a:spcPct val="0"/>
              </a:spcAft>
              <a:buClr>
                <a:srgbClr val="F79646"/>
              </a:buClr>
              <a:buSzPct val="100000"/>
            </a:pPr>
            <a:r>
              <a:rPr lang="en-US" sz="1100" b="1" dirty="0">
                <a:solidFill>
                  <a:srgbClr val="2B637F"/>
                </a:solidFill>
                <a:latin typeface="Arial" charset="0"/>
                <a:ea typeface="ＭＳ Ｐゴシック" pitchFamily="34" charset="-128"/>
              </a:rPr>
              <a:t>Bone &amp; MSK</a:t>
            </a:r>
          </a:p>
          <a:p>
            <a:pPr marL="0" lvl="1" indent="-171450" algn="just" fontAlgn="base">
              <a:spcAft>
                <a:spcPct val="0"/>
              </a:spcAft>
              <a:buClr>
                <a:srgbClr val="F79646"/>
              </a:buClr>
              <a:buSzPct val="100000"/>
              <a:buFont typeface="Arial" pitchFamily="34" charset="0"/>
              <a:buChar char="›"/>
            </a:pPr>
            <a:r>
              <a:rPr lang="en-US" sz="1100" b="1" dirty="0">
                <a:solidFill>
                  <a:srgbClr val="2B637F"/>
                </a:solidFill>
                <a:latin typeface="Arial" charset="0"/>
                <a:ea typeface="ＭＳ Ｐゴシック" pitchFamily="34" charset="-128"/>
              </a:rPr>
              <a:t>Newark, CA, USA</a:t>
            </a:r>
          </a:p>
          <a:p>
            <a:pPr marL="0" lvl="1" indent="-171450" algn="just" fontAlgn="base">
              <a:spcAft>
                <a:spcPct val="0"/>
              </a:spcAft>
              <a:buClr>
                <a:srgbClr val="F79646"/>
              </a:buClr>
              <a:buSzPct val="100000"/>
              <a:buFont typeface="Arial" pitchFamily="34" charset="0"/>
              <a:buChar char="›"/>
            </a:pPr>
            <a:r>
              <a:rPr lang="en-US" sz="1100" dirty="0">
                <a:solidFill>
                  <a:srgbClr val="2B637F"/>
                </a:solidFill>
                <a:latin typeface="Arial" charset="0"/>
                <a:ea typeface="ＭＳ Ｐゴシック" pitchFamily="34" charset="-128"/>
              </a:rPr>
              <a:t>Newtown, PA , USA</a:t>
            </a:r>
          </a:p>
          <a:p>
            <a:pPr marL="0" lvl="1" indent="-171450" algn="just" fontAlgn="base">
              <a:spcAft>
                <a:spcPct val="0"/>
              </a:spcAft>
              <a:buClr>
                <a:srgbClr val="F79646"/>
              </a:buClr>
              <a:buSzPct val="100000"/>
              <a:buFont typeface="Arial" pitchFamily="34" charset="0"/>
              <a:buChar char="›"/>
            </a:pPr>
            <a:r>
              <a:rPr lang="en-US" sz="1100" dirty="0">
                <a:solidFill>
                  <a:srgbClr val="2B637F"/>
                </a:solidFill>
                <a:latin typeface="Arial" charset="0"/>
                <a:ea typeface="ＭＳ Ｐゴシック" pitchFamily="34" charset="-128"/>
              </a:rPr>
              <a:t>Portland, OR, USA</a:t>
            </a:r>
          </a:p>
          <a:p>
            <a:pPr marL="0" lvl="1" indent="-171450" algn="just" fontAlgn="base">
              <a:spcAft>
                <a:spcPct val="0"/>
              </a:spcAft>
              <a:buClr>
                <a:srgbClr val="F79646"/>
              </a:buClr>
              <a:buSzPct val="100000"/>
              <a:buFont typeface="Arial" pitchFamily="34" charset="0"/>
              <a:buChar char="›"/>
            </a:pPr>
            <a:r>
              <a:rPr lang="en-US" sz="1100" dirty="0" smtClean="0">
                <a:solidFill>
                  <a:srgbClr val="2B637F"/>
                </a:solidFill>
                <a:latin typeface="Arial" charset="0"/>
                <a:ea typeface="ＭＳ Ｐゴシック" pitchFamily="34" charset="-128"/>
              </a:rPr>
              <a:t>London</a:t>
            </a:r>
            <a:r>
              <a:rPr lang="en-US" sz="1100" dirty="0">
                <a:solidFill>
                  <a:srgbClr val="2B637F"/>
                </a:solidFill>
                <a:latin typeface="Arial" charset="0"/>
                <a:ea typeface="ＭＳ Ｐゴシック" pitchFamily="34" charset="-128"/>
              </a:rPr>
              <a:t>, UK</a:t>
            </a:r>
          </a:p>
          <a:p>
            <a:pPr marL="0" lvl="1" indent="-171450" algn="just" fontAlgn="base">
              <a:spcAft>
                <a:spcPct val="0"/>
              </a:spcAft>
              <a:buClr>
                <a:srgbClr val="F79646"/>
              </a:buClr>
              <a:buSzPct val="100000"/>
              <a:buFont typeface="Arial" pitchFamily="34" charset="0"/>
              <a:buChar char="›"/>
            </a:pPr>
            <a:r>
              <a:rPr lang="en-US" sz="1100" dirty="0">
                <a:solidFill>
                  <a:srgbClr val="2B637F"/>
                </a:solidFill>
                <a:latin typeface="Arial" charset="0"/>
                <a:ea typeface="ＭＳ Ｐゴシック" pitchFamily="34" charset="-128"/>
              </a:rPr>
              <a:t>Hamburg, Germany</a:t>
            </a:r>
          </a:p>
          <a:p>
            <a:pPr marL="0" lvl="1" indent="-171450" algn="just" fontAlgn="base">
              <a:spcAft>
                <a:spcPct val="0"/>
              </a:spcAft>
              <a:buClr>
                <a:srgbClr val="F79646"/>
              </a:buClr>
              <a:buSzPct val="100000"/>
              <a:buFont typeface="Arial" pitchFamily="34" charset="0"/>
              <a:buChar char="›"/>
            </a:pPr>
            <a:r>
              <a:rPr lang="en-US" sz="1100" dirty="0">
                <a:solidFill>
                  <a:srgbClr val="2B637F"/>
                </a:solidFill>
                <a:latin typeface="Arial" charset="0"/>
                <a:ea typeface="ＭＳ Ｐゴシック" pitchFamily="34" charset="-128"/>
              </a:rPr>
              <a:t>Beijing, China</a:t>
            </a:r>
          </a:p>
          <a:p>
            <a:pPr marL="0" lvl="1" indent="-171450" algn="just" fontAlgn="base">
              <a:spcAft>
                <a:spcPct val="0"/>
              </a:spcAft>
              <a:buClr>
                <a:srgbClr val="F79646"/>
              </a:buClr>
              <a:buSzPct val="100000"/>
              <a:buFont typeface="Arial" pitchFamily="34" charset="0"/>
              <a:buChar char="›"/>
            </a:pPr>
            <a:endParaRPr lang="en-US" sz="1100" dirty="0">
              <a:solidFill>
                <a:srgbClr val="2B637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5" name="AutoShape 144"/>
          <p:cNvSpPr>
            <a:spLocks noChangeArrowheads="1"/>
          </p:cNvSpPr>
          <p:nvPr/>
        </p:nvSpPr>
        <p:spPr bwMode="auto">
          <a:xfrm>
            <a:off x="7767645" y="3152774"/>
            <a:ext cx="91440" cy="91440"/>
          </a:xfrm>
          <a:prstGeom prst="ellipse">
            <a:avLst/>
          </a:prstGeom>
          <a:solidFill>
            <a:srgbClr val="002060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5080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6" name="AutoShape 144"/>
          <p:cNvSpPr>
            <a:spLocks noChangeArrowheads="1"/>
          </p:cNvSpPr>
          <p:nvPr/>
        </p:nvSpPr>
        <p:spPr bwMode="auto">
          <a:xfrm>
            <a:off x="4343400" y="2575560"/>
            <a:ext cx="91440" cy="91440"/>
          </a:xfrm>
          <a:prstGeom prst="ellipse">
            <a:avLst/>
          </a:prstGeom>
          <a:solidFill>
            <a:srgbClr val="002060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5080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7" name="AutoShape 144"/>
          <p:cNvSpPr>
            <a:spLocks noChangeArrowheads="1"/>
          </p:cNvSpPr>
          <p:nvPr/>
        </p:nvSpPr>
        <p:spPr bwMode="auto">
          <a:xfrm>
            <a:off x="1813560" y="2895600"/>
            <a:ext cx="91440" cy="91440"/>
          </a:xfrm>
          <a:prstGeom prst="ellipse">
            <a:avLst/>
          </a:prstGeom>
          <a:solidFill>
            <a:srgbClr val="C00000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5080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6" name="AutoShape 144"/>
          <p:cNvSpPr>
            <a:spLocks noChangeArrowheads="1"/>
          </p:cNvSpPr>
          <p:nvPr/>
        </p:nvSpPr>
        <p:spPr bwMode="auto">
          <a:xfrm>
            <a:off x="1900280" y="4812037"/>
            <a:ext cx="146304" cy="146303"/>
          </a:xfrm>
          <a:prstGeom prst="ellipse">
            <a:avLst/>
          </a:prstGeom>
          <a:solidFill>
            <a:srgbClr val="7030A0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5080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8" name="Text Box 39"/>
          <p:cNvSpPr txBox="1">
            <a:spLocks noChangeArrowheads="1"/>
          </p:cNvSpPr>
          <p:nvPr/>
        </p:nvSpPr>
        <p:spPr bwMode="auto">
          <a:xfrm>
            <a:off x="300237" y="4766240"/>
            <a:ext cx="1923070" cy="76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None/>
            </a:pPr>
            <a:r>
              <a:rPr lang="en-US" sz="1100" b="1" dirty="0">
                <a:solidFill>
                  <a:srgbClr val="2B637F"/>
                </a:solidFill>
                <a:latin typeface="Arial" charset="0"/>
                <a:ea typeface="ＭＳ Ｐゴシック" pitchFamily="34" charset="-128"/>
              </a:rPr>
              <a:t>Cardiovascular</a:t>
            </a:r>
          </a:p>
          <a:p>
            <a:pPr marL="0" lvl="1" indent="-171450" algn="just" fontAlgn="base">
              <a:spcAft>
                <a:spcPct val="0"/>
              </a:spcAft>
              <a:buClr>
                <a:srgbClr val="F79646"/>
              </a:buClr>
              <a:buSzPct val="100000"/>
              <a:buFont typeface="Arial" pitchFamily="34" charset="0"/>
              <a:buChar char="›"/>
            </a:pPr>
            <a:r>
              <a:rPr lang="en-US" sz="1100" b="1" dirty="0">
                <a:solidFill>
                  <a:srgbClr val="2B637F"/>
                </a:solidFill>
                <a:latin typeface="Arial" charset="0"/>
                <a:ea typeface="ＭＳ Ｐゴシック" pitchFamily="34" charset="-128"/>
              </a:rPr>
              <a:t>Princeton, NJ, USA</a:t>
            </a:r>
          </a:p>
          <a:p>
            <a:pPr marL="0" lvl="1" indent="-171450" algn="just" fontAlgn="base">
              <a:spcAft>
                <a:spcPct val="0"/>
              </a:spcAft>
              <a:buClr>
                <a:srgbClr val="F79646"/>
              </a:buClr>
              <a:buSzPct val="100000"/>
              <a:buFont typeface="Arial" pitchFamily="34" charset="0"/>
              <a:buChar char="›"/>
            </a:pPr>
            <a:r>
              <a:rPr lang="en-US" sz="1100" dirty="0">
                <a:solidFill>
                  <a:srgbClr val="2B637F"/>
                </a:solidFill>
                <a:latin typeface="Arial" charset="0"/>
                <a:ea typeface="ＭＳ Ｐゴシック" pitchFamily="34" charset="-128"/>
              </a:rPr>
              <a:t>Newark, CA, USA</a:t>
            </a:r>
          </a:p>
          <a:p>
            <a:pPr marL="171450" lvl="2" indent="-171450" algn="just" fontAlgn="base">
              <a:lnSpc>
                <a:spcPct val="80000"/>
              </a:lnSpc>
              <a:spcBef>
                <a:spcPts val="200"/>
              </a:spcBef>
              <a:spcAft>
                <a:spcPct val="0"/>
              </a:spcAft>
              <a:buClr>
                <a:srgbClr val="F79646"/>
              </a:buClr>
              <a:buSzPct val="100000"/>
              <a:buFont typeface="Arial" pitchFamily="34" charset="0"/>
              <a:buChar char="›"/>
            </a:pPr>
            <a:r>
              <a:rPr lang="en-US" sz="1100" dirty="0" smtClean="0">
                <a:solidFill>
                  <a:srgbClr val="2B637F"/>
                </a:solidFill>
                <a:latin typeface="Arial" charset="0"/>
                <a:ea typeface="ＭＳ Ｐゴシック" pitchFamily="34" charset="-128"/>
              </a:rPr>
              <a:t>Shanghai</a:t>
            </a:r>
            <a:r>
              <a:rPr lang="en-US" sz="1100" dirty="0">
                <a:solidFill>
                  <a:srgbClr val="2B637F"/>
                </a:solidFill>
                <a:latin typeface="Arial" charset="0"/>
                <a:ea typeface="ＭＳ Ｐゴシック" pitchFamily="34" charset="-128"/>
              </a:rPr>
              <a:t>, China</a:t>
            </a:r>
          </a:p>
        </p:txBody>
      </p:sp>
      <p:sp>
        <p:nvSpPr>
          <p:cNvPr id="62" name="AutoShape 144"/>
          <p:cNvSpPr>
            <a:spLocks noChangeArrowheads="1"/>
          </p:cNvSpPr>
          <p:nvPr/>
        </p:nvSpPr>
        <p:spPr bwMode="auto">
          <a:xfrm>
            <a:off x="186989" y="4812036"/>
            <a:ext cx="142619" cy="146304"/>
          </a:xfrm>
          <a:prstGeom prst="ellipse">
            <a:avLst/>
          </a:prstGeom>
          <a:solidFill>
            <a:srgbClr val="C00000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5080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3" name="Text Box 39"/>
          <p:cNvSpPr txBox="1">
            <a:spLocks noChangeArrowheads="1"/>
          </p:cNvSpPr>
          <p:nvPr/>
        </p:nvSpPr>
        <p:spPr bwMode="auto">
          <a:xfrm>
            <a:off x="5480452" y="4484827"/>
            <a:ext cx="1571446" cy="119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None/>
            </a:pPr>
            <a:endParaRPr lang="en-US" b="1" dirty="0">
              <a:solidFill>
                <a:srgbClr val="2B637F"/>
              </a:solidFill>
              <a:latin typeface="Arial" charset="0"/>
              <a:ea typeface="ＭＳ Ｐゴシック" pitchFamily="34" charset="-128"/>
            </a:endParaRPr>
          </a:p>
          <a:p>
            <a:pPr marL="0" lvl="1" algn="just" fontAlgn="base">
              <a:spcAft>
                <a:spcPct val="0"/>
              </a:spcAft>
              <a:buClr>
                <a:srgbClr val="F79646"/>
              </a:buClr>
              <a:buSzPct val="100000"/>
            </a:pPr>
            <a:r>
              <a:rPr lang="en-US" sz="1100" b="1" dirty="0">
                <a:solidFill>
                  <a:srgbClr val="2B637F"/>
                </a:solidFill>
                <a:latin typeface="Arial" charset="0"/>
                <a:ea typeface="ＭＳ Ｐゴシック" pitchFamily="34" charset="-128"/>
              </a:rPr>
              <a:t>Neurosciences</a:t>
            </a:r>
          </a:p>
          <a:p>
            <a:pPr marL="0" lvl="1" indent="-171450" algn="just" fontAlgn="base">
              <a:spcAft>
                <a:spcPct val="0"/>
              </a:spcAft>
              <a:buClr>
                <a:srgbClr val="F79646"/>
              </a:buClr>
              <a:buSzPct val="100000"/>
              <a:buFont typeface="Arial" pitchFamily="34" charset="0"/>
              <a:buChar char="›"/>
            </a:pPr>
            <a:r>
              <a:rPr lang="en-US" sz="1100" b="1" dirty="0">
                <a:solidFill>
                  <a:srgbClr val="2B637F"/>
                </a:solidFill>
                <a:latin typeface="Arial" charset="0"/>
                <a:ea typeface="ＭＳ Ｐゴシック" pitchFamily="34" charset="-128"/>
              </a:rPr>
              <a:t>Newark, CA, USA</a:t>
            </a:r>
          </a:p>
          <a:p>
            <a:pPr marL="171450" lvl="2" indent="-171450" algn="just" fontAlgn="base">
              <a:lnSpc>
                <a:spcPct val="80000"/>
              </a:lnSpc>
              <a:spcBef>
                <a:spcPts val="200"/>
              </a:spcBef>
              <a:spcAft>
                <a:spcPct val="0"/>
              </a:spcAft>
              <a:buClr>
                <a:srgbClr val="F79646"/>
              </a:buClr>
              <a:buSzPct val="100000"/>
              <a:buFont typeface="Arial" pitchFamily="34" charset="0"/>
              <a:buChar char="›"/>
            </a:pPr>
            <a:r>
              <a:rPr lang="en-US" sz="1100" dirty="0">
                <a:solidFill>
                  <a:srgbClr val="2B637F"/>
                </a:solidFill>
                <a:latin typeface="Arial" charset="0"/>
                <a:ea typeface="ＭＳ Ｐゴシック" pitchFamily="34" charset="-128"/>
              </a:rPr>
              <a:t>Newtown, PA USA</a:t>
            </a:r>
          </a:p>
          <a:p>
            <a:pPr marL="171450" lvl="2" indent="-171450" algn="just" fontAlgn="base">
              <a:lnSpc>
                <a:spcPct val="80000"/>
              </a:lnSpc>
              <a:spcBef>
                <a:spcPts val="200"/>
              </a:spcBef>
              <a:spcAft>
                <a:spcPct val="0"/>
              </a:spcAft>
              <a:buClr>
                <a:srgbClr val="F79646"/>
              </a:buClr>
              <a:buSzPct val="100000"/>
              <a:buFont typeface="Arial" pitchFamily="34" charset="0"/>
              <a:buChar char="›"/>
            </a:pPr>
            <a:r>
              <a:rPr lang="en-US" sz="1100" dirty="0">
                <a:solidFill>
                  <a:srgbClr val="2B637F"/>
                </a:solidFill>
                <a:latin typeface="Arial" charset="0"/>
                <a:ea typeface="ＭＳ Ｐゴシック" pitchFamily="34" charset="-128"/>
              </a:rPr>
              <a:t>London, UK</a:t>
            </a:r>
          </a:p>
          <a:p>
            <a:pPr marL="171450" lvl="2" indent="-171450" algn="just" fontAlgn="base">
              <a:lnSpc>
                <a:spcPct val="80000"/>
              </a:lnSpc>
              <a:spcBef>
                <a:spcPts val="200"/>
              </a:spcBef>
              <a:spcAft>
                <a:spcPct val="0"/>
              </a:spcAft>
              <a:buClr>
                <a:srgbClr val="F79646"/>
              </a:buClr>
              <a:buSzPct val="100000"/>
              <a:buFont typeface="Arial" pitchFamily="34" charset="0"/>
              <a:buChar char="›"/>
            </a:pPr>
            <a:r>
              <a:rPr lang="en-US" sz="1100" dirty="0">
                <a:solidFill>
                  <a:srgbClr val="2B637F"/>
                </a:solidFill>
                <a:latin typeface="Arial" charset="0"/>
                <a:ea typeface="ＭＳ Ｐゴシック" pitchFamily="34" charset="-128"/>
              </a:rPr>
              <a:t>Lyon, France</a:t>
            </a:r>
          </a:p>
        </p:txBody>
      </p:sp>
      <p:sp>
        <p:nvSpPr>
          <p:cNvPr id="64" name="AutoShape 144"/>
          <p:cNvSpPr>
            <a:spLocks noChangeArrowheads="1"/>
          </p:cNvSpPr>
          <p:nvPr/>
        </p:nvSpPr>
        <p:spPr bwMode="auto">
          <a:xfrm>
            <a:off x="7042629" y="4807708"/>
            <a:ext cx="142624" cy="154960"/>
          </a:xfrm>
          <a:prstGeom prst="ellipse">
            <a:avLst/>
          </a:prstGeom>
          <a:solidFill>
            <a:srgbClr val="002060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5080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0" name="AutoShape 144"/>
          <p:cNvSpPr>
            <a:spLocks noChangeArrowheads="1"/>
          </p:cNvSpPr>
          <p:nvPr/>
        </p:nvSpPr>
        <p:spPr bwMode="auto">
          <a:xfrm>
            <a:off x="4175760" y="2651760"/>
            <a:ext cx="91440" cy="91440"/>
          </a:xfrm>
          <a:prstGeom prst="ellipse">
            <a:avLst/>
          </a:prstGeom>
          <a:solidFill>
            <a:srgbClr val="00B050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5080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1" name="AutoShape 144"/>
          <p:cNvSpPr>
            <a:spLocks noChangeArrowheads="1"/>
          </p:cNvSpPr>
          <p:nvPr/>
        </p:nvSpPr>
        <p:spPr bwMode="auto">
          <a:xfrm>
            <a:off x="320040" y="2895600"/>
            <a:ext cx="91440" cy="91440"/>
          </a:xfrm>
          <a:prstGeom prst="ellipse">
            <a:avLst/>
          </a:prstGeom>
          <a:solidFill>
            <a:srgbClr val="7030A0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5080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8" name="AutoShape 144"/>
          <p:cNvSpPr>
            <a:spLocks noChangeArrowheads="1"/>
          </p:cNvSpPr>
          <p:nvPr/>
        </p:nvSpPr>
        <p:spPr bwMode="auto">
          <a:xfrm>
            <a:off x="4251960" y="2438400"/>
            <a:ext cx="91440" cy="91440"/>
          </a:xfrm>
          <a:prstGeom prst="ellipse">
            <a:avLst/>
          </a:prstGeom>
          <a:solidFill>
            <a:srgbClr val="C00000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5080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8" name="AutoShape 144"/>
          <p:cNvSpPr>
            <a:spLocks noChangeArrowheads="1"/>
          </p:cNvSpPr>
          <p:nvPr/>
        </p:nvSpPr>
        <p:spPr bwMode="auto">
          <a:xfrm>
            <a:off x="1722120" y="2798064"/>
            <a:ext cx="91440" cy="9144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5080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0" name="AutoShape 144"/>
          <p:cNvSpPr>
            <a:spLocks noChangeArrowheads="1"/>
          </p:cNvSpPr>
          <p:nvPr/>
        </p:nvSpPr>
        <p:spPr bwMode="auto">
          <a:xfrm>
            <a:off x="1737360" y="2880360"/>
            <a:ext cx="91440" cy="91440"/>
          </a:xfrm>
          <a:prstGeom prst="ellipse">
            <a:avLst/>
          </a:prstGeom>
          <a:solidFill>
            <a:srgbClr val="00B050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5080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2" name="AutoShape 144"/>
          <p:cNvSpPr>
            <a:spLocks noChangeArrowheads="1"/>
          </p:cNvSpPr>
          <p:nvPr/>
        </p:nvSpPr>
        <p:spPr bwMode="auto">
          <a:xfrm>
            <a:off x="381000" y="2880360"/>
            <a:ext cx="91440" cy="91440"/>
          </a:xfrm>
          <a:prstGeom prst="ellipse">
            <a:avLst/>
          </a:prstGeom>
          <a:solidFill>
            <a:srgbClr val="002060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5080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3" name="AutoShape 144"/>
          <p:cNvSpPr>
            <a:spLocks noChangeArrowheads="1"/>
          </p:cNvSpPr>
          <p:nvPr/>
        </p:nvSpPr>
        <p:spPr bwMode="auto">
          <a:xfrm>
            <a:off x="457200" y="2880360"/>
            <a:ext cx="91440" cy="91440"/>
          </a:xfrm>
          <a:prstGeom prst="ellipse">
            <a:avLst/>
          </a:prstGeom>
          <a:solidFill>
            <a:srgbClr val="C00000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5080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5" name="AutoShape 144"/>
          <p:cNvSpPr>
            <a:spLocks noChangeArrowheads="1"/>
          </p:cNvSpPr>
          <p:nvPr/>
        </p:nvSpPr>
        <p:spPr bwMode="auto">
          <a:xfrm>
            <a:off x="4204336" y="2373154"/>
            <a:ext cx="91440" cy="9144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5080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8" name="Text Box 39"/>
          <p:cNvSpPr txBox="1">
            <a:spLocks noChangeArrowheads="1"/>
          </p:cNvSpPr>
          <p:nvPr/>
        </p:nvSpPr>
        <p:spPr bwMode="auto">
          <a:xfrm>
            <a:off x="3759688" y="4460300"/>
            <a:ext cx="188636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None/>
            </a:pPr>
            <a:endParaRPr lang="en-US" b="1" dirty="0">
              <a:solidFill>
                <a:srgbClr val="2B637F"/>
              </a:solidFill>
              <a:latin typeface="Arial" charset="0"/>
              <a:ea typeface="ＭＳ Ｐゴシック" pitchFamily="34" charset="-128"/>
            </a:endParaRPr>
          </a:p>
          <a:p>
            <a:pPr marL="0" lvl="1" algn="just" fontAlgn="base">
              <a:spcAft>
                <a:spcPct val="0"/>
              </a:spcAft>
              <a:buClr>
                <a:srgbClr val="F79646"/>
              </a:buClr>
              <a:buSzPct val="100000"/>
            </a:pPr>
            <a:r>
              <a:rPr lang="en-US" sz="1100" b="1" dirty="0">
                <a:solidFill>
                  <a:srgbClr val="2B637F"/>
                </a:solidFill>
                <a:latin typeface="Arial" charset="0"/>
                <a:ea typeface="ＭＳ Ｐゴシック" pitchFamily="34" charset="-128"/>
              </a:rPr>
              <a:t>Metabolic, GI &amp; Pain</a:t>
            </a:r>
          </a:p>
          <a:p>
            <a:pPr marL="0" lvl="1" indent="-171450" algn="just" fontAlgn="base">
              <a:spcAft>
                <a:spcPct val="0"/>
              </a:spcAft>
              <a:buClr>
                <a:srgbClr val="F79646"/>
              </a:buClr>
              <a:buSzPct val="100000"/>
              <a:buFont typeface="Arial" pitchFamily="34" charset="0"/>
              <a:buChar char="›"/>
            </a:pPr>
            <a:r>
              <a:rPr lang="en-US" sz="1100" b="1" dirty="0">
                <a:solidFill>
                  <a:srgbClr val="2B637F"/>
                </a:solidFill>
                <a:latin typeface="Arial" charset="0"/>
                <a:ea typeface="ＭＳ Ｐゴシック" pitchFamily="34" charset="-128"/>
              </a:rPr>
              <a:t>Newtown, PA , USA</a:t>
            </a:r>
          </a:p>
          <a:p>
            <a:pPr marL="0" lvl="1" indent="-171450" algn="just" fontAlgn="base">
              <a:spcAft>
                <a:spcPct val="0"/>
              </a:spcAft>
              <a:buClr>
                <a:srgbClr val="F79646"/>
              </a:buClr>
              <a:buSzPct val="100000"/>
              <a:buFont typeface="Arial" pitchFamily="34" charset="0"/>
              <a:buChar char="›"/>
            </a:pPr>
            <a:r>
              <a:rPr lang="en-US" sz="1100" dirty="0">
                <a:solidFill>
                  <a:srgbClr val="2B637F"/>
                </a:solidFill>
                <a:latin typeface="Arial" charset="0"/>
                <a:ea typeface="ＭＳ Ｐゴシック" pitchFamily="34" charset="-128"/>
              </a:rPr>
              <a:t>Newark, CA, USA</a:t>
            </a:r>
          </a:p>
          <a:p>
            <a:pPr marL="0" lvl="1" indent="-171450" algn="just" fontAlgn="base">
              <a:spcAft>
                <a:spcPct val="0"/>
              </a:spcAft>
              <a:buClr>
                <a:srgbClr val="F79646"/>
              </a:buClr>
              <a:buSzPct val="100000"/>
              <a:buFont typeface="Arial" pitchFamily="34" charset="0"/>
              <a:buChar char="›"/>
            </a:pPr>
            <a:r>
              <a:rPr lang="en-US" sz="1100" dirty="0">
                <a:solidFill>
                  <a:srgbClr val="2B637F"/>
                </a:solidFill>
                <a:latin typeface="Arial" charset="0"/>
                <a:ea typeface="ＭＳ Ｐゴシック" pitchFamily="34" charset="-128"/>
              </a:rPr>
              <a:t>Portland, OR, USA</a:t>
            </a:r>
          </a:p>
          <a:p>
            <a:pPr marL="0" lvl="1" indent="-171450" algn="just" fontAlgn="base">
              <a:spcAft>
                <a:spcPct val="0"/>
              </a:spcAft>
              <a:buClr>
                <a:srgbClr val="F79646"/>
              </a:buClr>
              <a:buSzPct val="100000"/>
              <a:buFont typeface="Arial" pitchFamily="34" charset="0"/>
              <a:buChar char="›"/>
            </a:pPr>
            <a:r>
              <a:rPr lang="en-US" sz="1100" dirty="0">
                <a:solidFill>
                  <a:srgbClr val="2B637F"/>
                </a:solidFill>
                <a:latin typeface="Arial" charset="0"/>
                <a:ea typeface="ＭＳ Ｐゴシック" pitchFamily="34" charset="-128"/>
              </a:rPr>
              <a:t>Leiden, The Netherlands</a:t>
            </a:r>
          </a:p>
          <a:p>
            <a:pPr marL="0" lvl="1" indent="-171450" algn="just" fontAlgn="base">
              <a:spcAft>
                <a:spcPct val="0"/>
              </a:spcAft>
              <a:buClr>
                <a:srgbClr val="F79646"/>
              </a:buClr>
              <a:buSzPct val="100000"/>
              <a:buFont typeface="Arial" pitchFamily="34" charset="0"/>
              <a:buChar char="›"/>
            </a:pPr>
            <a:endParaRPr lang="en-US" sz="1100" dirty="0">
              <a:solidFill>
                <a:srgbClr val="2B637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2" name="AutoShape 144"/>
          <p:cNvSpPr>
            <a:spLocks noChangeArrowheads="1"/>
          </p:cNvSpPr>
          <p:nvPr/>
        </p:nvSpPr>
        <p:spPr bwMode="auto">
          <a:xfrm>
            <a:off x="3616761" y="4812037"/>
            <a:ext cx="146304" cy="146303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5080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3" name="AutoShape 144"/>
          <p:cNvSpPr>
            <a:spLocks noChangeArrowheads="1"/>
          </p:cNvSpPr>
          <p:nvPr/>
        </p:nvSpPr>
        <p:spPr bwMode="auto">
          <a:xfrm>
            <a:off x="1800089" y="2961097"/>
            <a:ext cx="91440" cy="91440"/>
          </a:xfrm>
          <a:prstGeom prst="ellipse">
            <a:avLst/>
          </a:prstGeom>
          <a:solidFill>
            <a:srgbClr val="7030A0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5080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4" name="AutoShape 144"/>
          <p:cNvSpPr>
            <a:spLocks noChangeArrowheads="1"/>
          </p:cNvSpPr>
          <p:nvPr/>
        </p:nvSpPr>
        <p:spPr bwMode="auto">
          <a:xfrm>
            <a:off x="4014147" y="2457907"/>
            <a:ext cx="91440" cy="91440"/>
          </a:xfrm>
          <a:prstGeom prst="ellipse">
            <a:avLst/>
          </a:prstGeom>
          <a:solidFill>
            <a:srgbClr val="7030A0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5080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5" name="AutoShape 144"/>
          <p:cNvSpPr>
            <a:spLocks noChangeArrowheads="1"/>
          </p:cNvSpPr>
          <p:nvPr/>
        </p:nvSpPr>
        <p:spPr bwMode="auto">
          <a:xfrm>
            <a:off x="521611" y="2677808"/>
            <a:ext cx="91440" cy="91440"/>
          </a:xfrm>
          <a:prstGeom prst="ellipse">
            <a:avLst/>
          </a:prstGeom>
          <a:solidFill>
            <a:srgbClr val="7030A0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5080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6" name="AutoShape 144"/>
          <p:cNvSpPr>
            <a:spLocks noChangeArrowheads="1"/>
          </p:cNvSpPr>
          <p:nvPr/>
        </p:nvSpPr>
        <p:spPr bwMode="auto">
          <a:xfrm>
            <a:off x="4310705" y="2344311"/>
            <a:ext cx="91440" cy="91440"/>
          </a:xfrm>
          <a:prstGeom prst="ellipse">
            <a:avLst/>
          </a:prstGeom>
          <a:solidFill>
            <a:srgbClr val="7030A0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5080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7" name="AutoShape 144"/>
          <p:cNvSpPr>
            <a:spLocks noChangeArrowheads="1"/>
          </p:cNvSpPr>
          <p:nvPr/>
        </p:nvSpPr>
        <p:spPr bwMode="auto">
          <a:xfrm>
            <a:off x="7621008" y="2808427"/>
            <a:ext cx="91440" cy="91440"/>
          </a:xfrm>
          <a:prstGeom prst="ellipse">
            <a:avLst/>
          </a:prstGeom>
          <a:solidFill>
            <a:srgbClr val="7030A0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5080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2" name="AutoShape 144"/>
          <p:cNvSpPr>
            <a:spLocks noChangeArrowheads="1"/>
          </p:cNvSpPr>
          <p:nvPr/>
        </p:nvSpPr>
        <p:spPr bwMode="auto">
          <a:xfrm>
            <a:off x="598606" y="2663377"/>
            <a:ext cx="91440" cy="9144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5080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4" name="AutoShape 144"/>
          <p:cNvSpPr>
            <a:spLocks noChangeArrowheads="1"/>
          </p:cNvSpPr>
          <p:nvPr/>
        </p:nvSpPr>
        <p:spPr bwMode="auto">
          <a:xfrm>
            <a:off x="315556" y="2824486"/>
            <a:ext cx="91440" cy="91440"/>
          </a:xfrm>
          <a:prstGeom prst="ellipse">
            <a:avLst/>
          </a:prstGeom>
          <a:solidFill>
            <a:srgbClr val="FFC000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5080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Oval 1"/>
          <p:cNvSpPr/>
          <p:nvPr/>
        </p:nvSpPr>
        <p:spPr>
          <a:xfrm>
            <a:off x="252415" y="2771965"/>
            <a:ext cx="347472" cy="3474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1655064" y="2726131"/>
            <a:ext cx="347472" cy="3474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490180" y="2595555"/>
            <a:ext cx="2286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1928815" y="2819400"/>
            <a:ext cx="9001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None/>
            </a:pPr>
            <a:r>
              <a:rPr lang="en-US" sz="900" dirty="0">
                <a:solidFill>
                  <a:srgbClr val="2B637F"/>
                </a:solidFill>
                <a:latin typeface="Arial" charset="0"/>
                <a:ea typeface="ＭＳ Ｐゴシック" pitchFamily="34" charset="-128"/>
              </a:rPr>
              <a:t>Princeton &amp; Newtown</a:t>
            </a:r>
          </a:p>
        </p:txBody>
      </p:sp>
      <p:sp>
        <p:nvSpPr>
          <p:cNvPr id="59" name="Text Box 39"/>
          <p:cNvSpPr txBox="1">
            <a:spLocks noChangeArrowheads="1"/>
          </p:cNvSpPr>
          <p:nvPr/>
        </p:nvSpPr>
        <p:spPr bwMode="auto">
          <a:xfrm>
            <a:off x="30576" y="3071815"/>
            <a:ext cx="60422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None/>
            </a:pPr>
            <a:r>
              <a:rPr lang="en-US" sz="900" dirty="0">
                <a:solidFill>
                  <a:srgbClr val="2B637F"/>
                </a:solidFill>
                <a:latin typeface="Arial" charset="0"/>
                <a:ea typeface="ＭＳ Ｐゴシック" pitchFamily="34" charset="-128"/>
              </a:rPr>
              <a:t>Newark</a:t>
            </a:r>
          </a:p>
        </p:txBody>
      </p:sp>
      <p:sp>
        <p:nvSpPr>
          <p:cNvPr id="60" name="Text Box 39"/>
          <p:cNvSpPr txBox="1">
            <a:spLocks noChangeArrowheads="1"/>
          </p:cNvSpPr>
          <p:nvPr/>
        </p:nvSpPr>
        <p:spPr bwMode="auto">
          <a:xfrm>
            <a:off x="9049" y="2465850"/>
            <a:ext cx="64765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None/>
            </a:pPr>
            <a:r>
              <a:rPr lang="en-US" sz="900" dirty="0">
                <a:solidFill>
                  <a:srgbClr val="2B637F"/>
                </a:solidFill>
                <a:latin typeface="Arial" charset="0"/>
                <a:ea typeface="ＭＳ Ｐゴシック" pitchFamily="34" charset="-128"/>
              </a:rPr>
              <a:t>Portland</a:t>
            </a:r>
          </a:p>
        </p:txBody>
      </p:sp>
      <p:sp>
        <p:nvSpPr>
          <p:cNvPr id="68" name="Text Box 39"/>
          <p:cNvSpPr txBox="1">
            <a:spLocks noChangeArrowheads="1"/>
          </p:cNvSpPr>
          <p:nvPr/>
        </p:nvSpPr>
        <p:spPr bwMode="auto">
          <a:xfrm>
            <a:off x="3509963" y="2446976"/>
            <a:ext cx="57916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None/>
            </a:pPr>
            <a:r>
              <a:rPr lang="en-US" sz="900" dirty="0">
                <a:solidFill>
                  <a:srgbClr val="2B637F"/>
                </a:solidFill>
                <a:latin typeface="Arial" charset="0"/>
                <a:ea typeface="ＭＳ Ｐゴシック" pitchFamily="34" charset="-128"/>
              </a:rPr>
              <a:t>London</a:t>
            </a:r>
          </a:p>
        </p:txBody>
      </p:sp>
      <p:sp>
        <p:nvSpPr>
          <p:cNvPr id="69" name="Oval 68"/>
          <p:cNvSpPr/>
          <p:nvPr/>
        </p:nvSpPr>
        <p:spPr>
          <a:xfrm>
            <a:off x="3981452" y="2380497"/>
            <a:ext cx="210312" cy="2103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72" name="Text Box 39"/>
          <p:cNvSpPr txBox="1">
            <a:spLocks noChangeArrowheads="1"/>
          </p:cNvSpPr>
          <p:nvPr/>
        </p:nvSpPr>
        <p:spPr bwMode="auto">
          <a:xfrm>
            <a:off x="4099578" y="2751110"/>
            <a:ext cx="48194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None/>
            </a:pPr>
            <a:r>
              <a:rPr lang="en-US" sz="900" dirty="0">
                <a:solidFill>
                  <a:srgbClr val="2B637F"/>
                </a:solidFill>
                <a:latin typeface="Arial" charset="0"/>
                <a:ea typeface="ＭＳ Ｐゴシック" pitchFamily="34" charset="-128"/>
              </a:rPr>
              <a:t>Lyon</a:t>
            </a:r>
          </a:p>
        </p:txBody>
      </p:sp>
      <p:sp>
        <p:nvSpPr>
          <p:cNvPr id="73" name="Text Box 39"/>
          <p:cNvSpPr txBox="1">
            <a:spLocks noChangeArrowheads="1"/>
          </p:cNvSpPr>
          <p:nvPr/>
        </p:nvSpPr>
        <p:spPr bwMode="auto">
          <a:xfrm>
            <a:off x="4362452" y="2536183"/>
            <a:ext cx="58578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None/>
            </a:pPr>
            <a:r>
              <a:rPr lang="en-US" sz="900" b="1" dirty="0">
                <a:solidFill>
                  <a:prstClr val="white"/>
                </a:solidFill>
                <a:latin typeface="Arial" charset="0"/>
                <a:ea typeface="ＭＳ Ｐゴシック" pitchFamily="34" charset="-128"/>
              </a:rPr>
              <a:t>Munich</a:t>
            </a:r>
          </a:p>
        </p:txBody>
      </p:sp>
      <p:sp>
        <p:nvSpPr>
          <p:cNvPr id="76" name="Oval 75"/>
          <p:cNvSpPr/>
          <p:nvPr/>
        </p:nvSpPr>
        <p:spPr>
          <a:xfrm>
            <a:off x="4165282" y="2352673"/>
            <a:ext cx="210312" cy="2103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79" name="AutoShape 144"/>
          <p:cNvSpPr>
            <a:spLocks noChangeArrowheads="1"/>
          </p:cNvSpPr>
          <p:nvPr/>
        </p:nvSpPr>
        <p:spPr bwMode="auto">
          <a:xfrm>
            <a:off x="4185858" y="2444323"/>
            <a:ext cx="91440" cy="91440"/>
          </a:xfrm>
          <a:prstGeom prst="ellipse">
            <a:avLst/>
          </a:prstGeom>
          <a:solidFill>
            <a:srgbClr val="7030A0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50800" dir="5400000" algn="ctr">
              <a:srgbClr val="000000">
                <a:alpha val="32000"/>
              </a:srgbClr>
            </a:outerShdw>
          </a:effectLst>
        </p:spPr>
        <p:txBody>
          <a:bodyPr wrap="none" anchor="ctr"/>
          <a:lstStyle/>
          <a:p>
            <a:pPr fontAlgn="base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1" name="Text Box 39"/>
          <p:cNvSpPr txBox="1">
            <a:spLocks noChangeArrowheads="1"/>
          </p:cNvSpPr>
          <p:nvPr/>
        </p:nvSpPr>
        <p:spPr bwMode="auto">
          <a:xfrm>
            <a:off x="4276950" y="2178990"/>
            <a:ext cx="65639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None/>
            </a:pPr>
            <a:r>
              <a:rPr lang="en-US" sz="900" dirty="0">
                <a:solidFill>
                  <a:srgbClr val="2B637F"/>
                </a:solidFill>
                <a:latin typeface="Arial" charset="0"/>
                <a:ea typeface="ＭＳ Ｐゴシック" pitchFamily="34" charset="-128"/>
              </a:rPr>
              <a:t>Hamburg</a:t>
            </a:r>
          </a:p>
        </p:txBody>
      </p:sp>
      <p:sp>
        <p:nvSpPr>
          <p:cNvPr id="82" name="Text Box 39"/>
          <p:cNvSpPr txBox="1">
            <a:spLocks noChangeArrowheads="1"/>
          </p:cNvSpPr>
          <p:nvPr/>
        </p:nvSpPr>
        <p:spPr bwMode="auto">
          <a:xfrm>
            <a:off x="3885171" y="2154376"/>
            <a:ext cx="56299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None/>
            </a:pPr>
            <a:r>
              <a:rPr lang="en-US" sz="900" dirty="0">
                <a:solidFill>
                  <a:srgbClr val="2B637F"/>
                </a:solidFill>
                <a:latin typeface="Arial" charset="0"/>
                <a:ea typeface="ＭＳ Ｐゴシック" pitchFamily="34" charset="-128"/>
              </a:rPr>
              <a:t>Leiden</a:t>
            </a:r>
          </a:p>
        </p:txBody>
      </p:sp>
      <p:sp>
        <p:nvSpPr>
          <p:cNvPr id="83" name="Oval 82"/>
          <p:cNvSpPr/>
          <p:nvPr/>
        </p:nvSpPr>
        <p:spPr>
          <a:xfrm>
            <a:off x="7682975" y="3054287"/>
            <a:ext cx="210312" cy="2103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4" name="Text Box 39"/>
          <p:cNvSpPr txBox="1">
            <a:spLocks noChangeArrowheads="1"/>
          </p:cNvSpPr>
          <p:nvPr/>
        </p:nvSpPr>
        <p:spPr bwMode="auto">
          <a:xfrm>
            <a:off x="7316208" y="2575560"/>
            <a:ext cx="609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None/>
            </a:pPr>
            <a:r>
              <a:rPr lang="en-US" sz="900" b="1" dirty="0">
                <a:solidFill>
                  <a:prstClr val="white"/>
                </a:solidFill>
                <a:latin typeface="Arial" charset="0"/>
                <a:ea typeface="ＭＳ Ｐゴシック" pitchFamily="34" charset="-128"/>
              </a:rPr>
              <a:t>Beijing</a:t>
            </a:r>
          </a:p>
        </p:txBody>
      </p:sp>
      <p:sp>
        <p:nvSpPr>
          <p:cNvPr id="85" name="Text Box 39"/>
          <p:cNvSpPr txBox="1">
            <a:spLocks noChangeArrowheads="1"/>
          </p:cNvSpPr>
          <p:nvPr/>
        </p:nvSpPr>
        <p:spPr bwMode="auto">
          <a:xfrm>
            <a:off x="7834311" y="3102916"/>
            <a:ext cx="67058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None/>
            </a:pPr>
            <a:r>
              <a:rPr lang="en-US" sz="900" dirty="0">
                <a:solidFill>
                  <a:srgbClr val="2B637F"/>
                </a:solidFill>
                <a:latin typeface="Arial" charset="0"/>
                <a:ea typeface="ＭＳ Ｐゴシック" pitchFamily="34" charset="-128"/>
              </a:rPr>
              <a:t>Shanghai</a:t>
            </a:r>
          </a:p>
        </p:txBody>
      </p:sp>
      <p:sp>
        <p:nvSpPr>
          <p:cNvPr id="86" name="Text Box 39"/>
          <p:cNvSpPr txBox="1">
            <a:spLocks noChangeArrowheads="1"/>
          </p:cNvSpPr>
          <p:nvPr/>
        </p:nvSpPr>
        <p:spPr bwMode="auto">
          <a:xfrm>
            <a:off x="8325781" y="2883841"/>
            <a:ext cx="50865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None/>
            </a:pPr>
            <a:r>
              <a:rPr lang="en-US" sz="900" dirty="0">
                <a:solidFill>
                  <a:srgbClr val="2B637F"/>
                </a:solidFill>
                <a:latin typeface="Arial" charset="0"/>
                <a:ea typeface="ＭＳ Ｐゴシック" pitchFamily="34" charset="-128"/>
              </a:rPr>
              <a:t>Tokyo</a:t>
            </a:r>
          </a:p>
        </p:txBody>
      </p:sp>
    </p:spTree>
    <p:extLst>
      <p:ext uri="{BB962C8B-B14F-4D97-AF65-F5344CB8AC3E}">
        <p14:creationId xmlns:p14="http://schemas.microsoft.com/office/powerpoint/2010/main" val="12673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5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25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75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25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75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25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6" grpId="0" animBg="1"/>
      <p:bldP spid="37" grpId="0" animBg="1"/>
      <p:bldP spid="39" grpId="0" animBg="1"/>
      <p:bldP spid="40" grpId="0" animBg="1"/>
      <p:bldP spid="65" grpId="0" animBg="1"/>
      <p:bldP spid="66" grpId="0" animBg="1"/>
      <p:bldP spid="67" grpId="0" animBg="1"/>
      <p:bldP spid="70" grpId="0" animBg="1"/>
      <p:bldP spid="71" grpId="0" animBg="1"/>
      <p:bldP spid="98" grpId="0" animBg="1"/>
      <p:bldP spid="100" grpId="0" animBg="1"/>
      <p:bldP spid="32" grpId="0" animBg="1"/>
      <p:bldP spid="33" grpId="0" animBg="1"/>
      <p:bldP spid="35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2" grpId="0" animBg="1"/>
      <p:bldP spid="54" grpId="0" animBg="1"/>
      <p:bldP spid="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Theralys to BioClinica (1/2) 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8991600" cy="4800600"/>
          </a:xfrm>
        </p:spPr>
        <p:txBody>
          <a:bodyPr>
            <a:noAutofit/>
          </a:bodyPr>
          <a:lstStyle/>
          <a:p>
            <a:pPr lvl="0"/>
            <a:r>
              <a:rPr lang="en-US" sz="2000" b="1" dirty="0" smtClean="0"/>
              <a:t>2001</a:t>
            </a:r>
            <a:r>
              <a:rPr lang="en-US" sz="2000" dirty="0" smtClean="0"/>
              <a:t> </a:t>
            </a:r>
            <a:r>
              <a:rPr lang="en-US" sz="2000" dirty="0"/>
              <a:t>Incorporation of </a:t>
            </a:r>
            <a:r>
              <a:rPr lang="en-US" sz="2000" dirty="0" smtClean="0"/>
              <a:t>Theralys SA </a:t>
            </a:r>
            <a:r>
              <a:rPr lang="en-US" sz="2000" dirty="0"/>
              <a:t>in </a:t>
            </a:r>
            <a:r>
              <a:rPr lang="en-US" sz="2000" dirty="0" smtClean="0"/>
              <a:t>Lyon (4 founders)</a:t>
            </a:r>
            <a:endParaRPr lang="fr-FR" sz="2000" dirty="0"/>
          </a:p>
          <a:p>
            <a:pPr lvl="0"/>
            <a:r>
              <a:rPr lang="en-US" sz="2000" b="1" dirty="0" smtClean="0"/>
              <a:t>2002</a:t>
            </a:r>
            <a:r>
              <a:rPr lang="en-US" sz="2000" dirty="0" smtClean="0"/>
              <a:t> </a:t>
            </a:r>
            <a:r>
              <a:rPr lang="en-US" sz="2000" dirty="0"/>
              <a:t>Fundraising EUR 550.000 involving regional institutional venture capitals (</a:t>
            </a:r>
            <a:r>
              <a:rPr lang="en-US" sz="2000" dirty="0" smtClean="0"/>
              <a:t>Rhône-Alpes, France)</a:t>
            </a:r>
            <a:endParaRPr lang="fr-FR" sz="2000" dirty="0"/>
          </a:p>
          <a:p>
            <a:pPr lvl="0"/>
            <a:r>
              <a:rPr lang="en-US" sz="2000" b="1" dirty="0" smtClean="0"/>
              <a:t>2002</a:t>
            </a:r>
            <a:r>
              <a:rPr lang="en-US" sz="2000" dirty="0" smtClean="0"/>
              <a:t> </a:t>
            </a:r>
            <a:r>
              <a:rPr lang="en-US" sz="2000" dirty="0"/>
              <a:t>ANVAR </a:t>
            </a:r>
            <a:r>
              <a:rPr lang="en-US" sz="2000" dirty="0" smtClean="0"/>
              <a:t>(</a:t>
            </a:r>
            <a:r>
              <a:rPr lang="en-US" sz="2000" dirty="0" err="1" smtClean="0"/>
              <a:t>Banque</a:t>
            </a:r>
            <a:r>
              <a:rPr lang="en-US" sz="2000" dirty="0" smtClean="0"/>
              <a:t> </a:t>
            </a:r>
            <a:r>
              <a:rPr lang="en-US" sz="2000" dirty="0" err="1"/>
              <a:t>Publique</a:t>
            </a:r>
            <a:r>
              <a:rPr lang="en-US" sz="2000" dirty="0"/>
              <a:t> </a:t>
            </a:r>
            <a:r>
              <a:rPr lang="en-US" sz="2000" dirty="0" err="1"/>
              <a:t>d’Investissement</a:t>
            </a:r>
            <a:r>
              <a:rPr lang="en-US" sz="2000" dirty="0" smtClean="0"/>
              <a:t>) </a:t>
            </a:r>
            <a:r>
              <a:rPr lang="en-US" sz="2000" dirty="0"/>
              <a:t>EUR </a:t>
            </a:r>
            <a:r>
              <a:rPr lang="en-US" sz="2000" dirty="0" smtClean="0"/>
              <a:t>400.000 interest free loan </a:t>
            </a:r>
            <a:r>
              <a:rPr lang="en-US" sz="2000" dirty="0"/>
              <a:t>(of which EUR 280.000 were used)</a:t>
            </a:r>
            <a:endParaRPr lang="fr-FR" sz="2000" dirty="0"/>
          </a:p>
          <a:p>
            <a:pPr lvl="0"/>
            <a:r>
              <a:rPr lang="en-US" sz="2000" b="1" dirty="0" smtClean="0"/>
              <a:t>2004</a:t>
            </a:r>
            <a:r>
              <a:rPr lang="en-US" sz="2000" dirty="0" smtClean="0"/>
              <a:t> </a:t>
            </a:r>
            <a:r>
              <a:rPr lang="en-US" sz="2000" dirty="0"/>
              <a:t>Beginning of collaboration with Bio-Imaging Technologies (co-marketing, revenue sharing, advanced image analyses services performed by Theralys)</a:t>
            </a:r>
            <a:endParaRPr lang="fr-FR" sz="2000" dirty="0"/>
          </a:p>
          <a:p>
            <a:pPr lvl="0"/>
            <a:r>
              <a:rPr lang="en-US" sz="2000" b="1" dirty="0" smtClean="0"/>
              <a:t>2005</a:t>
            </a:r>
            <a:r>
              <a:rPr lang="en-US" sz="2000" dirty="0" smtClean="0"/>
              <a:t> </a:t>
            </a:r>
            <a:r>
              <a:rPr lang="en-US" sz="2000" dirty="0"/>
              <a:t>Backlog at EUR </a:t>
            </a:r>
            <a:r>
              <a:rPr lang="en-US" sz="2000" dirty="0" smtClean="0"/>
              <a:t>4M, signature of first phase III study</a:t>
            </a:r>
            <a:endParaRPr lang="fr-FR" sz="2000" dirty="0"/>
          </a:p>
          <a:p>
            <a:pPr lvl="0"/>
            <a:r>
              <a:rPr lang="en-US" sz="2000" b="1" dirty="0" smtClean="0"/>
              <a:t>2006</a:t>
            </a:r>
            <a:r>
              <a:rPr lang="en-US" sz="2000" dirty="0" smtClean="0"/>
              <a:t> </a:t>
            </a:r>
            <a:r>
              <a:rPr lang="en-US" sz="2000" dirty="0"/>
              <a:t>Preparation of a new round of funding (EUR 3M) in </a:t>
            </a:r>
            <a:r>
              <a:rPr lang="en-US" sz="2000" dirty="0" smtClean="0"/>
              <a:t>parallel with an acquisition </a:t>
            </a:r>
            <a:r>
              <a:rPr lang="en-US" sz="2000" dirty="0"/>
              <a:t>offer from Bio-Imaging Technologies</a:t>
            </a:r>
            <a:endParaRPr lang="fr-FR" sz="2000" dirty="0"/>
          </a:p>
          <a:p>
            <a:pPr lvl="0"/>
            <a:r>
              <a:rPr lang="en-US" sz="2000" b="1" dirty="0" smtClean="0"/>
              <a:t>2007</a:t>
            </a:r>
            <a:r>
              <a:rPr lang="en-US" sz="2000" dirty="0" smtClean="0"/>
              <a:t> </a:t>
            </a:r>
            <a:r>
              <a:rPr lang="en-US" sz="2000" dirty="0"/>
              <a:t>Acquisition of Theralys by Bio-Imaging Technologies (10 </a:t>
            </a:r>
            <a:r>
              <a:rPr lang="en-US" sz="2000" dirty="0" smtClean="0"/>
              <a:t>employees in 2007)</a:t>
            </a:r>
            <a:endParaRPr lang="fr-FR" sz="2000" dirty="0"/>
          </a:p>
          <a:p>
            <a:pPr lvl="0"/>
            <a:r>
              <a:rPr lang="en-US" sz="2000" b="1" dirty="0" smtClean="0"/>
              <a:t>2007 – 2014</a:t>
            </a:r>
            <a:r>
              <a:rPr lang="en-US" sz="2000" dirty="0" smtClean="0"/>
              <a:t> </a:t>
            </a:r>
            <a:r>
              <a:rPr lang="en-US" sz="2000" dirty="0"/>
              <a:t>35+ clinical trials in Central Nervous </a:t>
            </a:r>
            <a:r>
              <a:rPr lang="en-US" sz="2000" dirty="0" smtClean="0"/>
              <a:t>Disease indications, </a:t>
            </a:r>
            <a:r>
              <a:rPr lang="en-US" sz="2000" dirty="0"/>
              <a:t>mainly Alzheimer Disease (32 </a:t>
            </a:r>
            <a:r>
              <a:rPr lang="en-US" sz="2000" dirty="0" smtClean="0"/>
              <a:t>employees in 2014)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51539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Theralys to BioClinica (2/2) 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8839200" cy="4800600"/>
          </a:xfrm>
        </p:spPr>
        <p:txBody>
          <a:bodyPr>
            <a:noAutofit/>
          </a:bodyPr>
          <a:lstStyle/>
          <a:p>
            <a:pPr lvl="0"/>
            <a:r>
              <a:rPr lang="en-US" sz="2000" b="1" dirty="0" smtClean="0"/>
              <a:t>2009</a:t>
            </a:r>
            <a:r>
              <a:rPr lang="en-US" sz="2000" dirty="0" smtClean="0"/>
              <a:t> </a:t>
            </a:r>
            <a:r>
              <a:rPr lang="en-US" sz="2000" dirty="0"/>
              <a:t>Bio-Imaging Technologies </a:t>
            </a:r>
            <a:r>
              <a:rPr lang="en-US" sz="2000" dirty="0" smtClean="0"/>
              <a:t>became </a:t>
            </a:r>
            <a:r>
              <a:rPr lang="en-US" sz="2000" dirty="0"/>
              <a:t>BioClinica. </a:t>
            </a:r>
            <a:endParaRPr lang="en-US" sz="2000" dirty="0" smtClean="0"/>
          </a:p>
          <a:p>
            <a:pPr lvl="0"/>
            <a:r>
              <a:rPr lang="en-US" sz="2000" b="1" dirty="0" smtClean="0"/>
              <a:t>2009</a:t>
            </a:r>
            <a:r>
              <a:rPr lang="en-US" sz="2000" dirty="0" smtClean="0"/>
              <a:t> Addition </a:t>
            </a:r>
            <a:r>
              <a:rPr lang="en-US" sz="2000" dirty="0"/>
              <a:t>of an </a:t>
            </a:r>
            <a:r>
              <a:rPr lang="en-US" sz="2000" dirty="0" err="1"/>
              <a:t>eClinical</a:t>
            </a:r>
            <a:r>
              <a:rPr lang="en-US" sz="2000" dirty="0"/>
              <a:t> Division (CTMS, IVR, EDC services)</a:t>
            </a:r>
            <a:endParaRPr lang="fr-FR" sz="2000" dirty="0"/>
          </a:p>
          <a:p>
            <a:pPr lvl="0"/>
            <a:r>
              <a:rPr lang="en-US" sz="2000" b="1" dirty="0" smtClean="0"/>
              <a:t>2013</a:t>
            </a:r>
            <a:r>
              <a:rPr lang="en-US" sz="2000" dirty="0" smtClean="0"/>
              <a:t> </a:t>
            </a:r>
            <a:r>
              <a:rPr lang="en-US" sz="2000" dirty="0"/>
              <a:t>BioClinica </a:t>
            </a:r>
            <a:r>
              <a:rPr lang="en-US" sz="2000" dirty="0" smtClean="0"/>
              <a:t>was acquired </a:t>
            </a:r>
            <a:r>
              <a:rPr lang="en-US" sz="2000" dirty="0"/>
              <a:t>by </a:t>
            </a:r>
            <a:r>
              <a:rPr lang="en-US" sz="2000" dirty="0" smtClean="0"/>
              <a:t>a US-based </a:t>
            </a:r>
            <a:r>
              <a:rPr lang="en-US" sz="2000" dirty="0"/>
              <a:t>investment firm and went private, merger with Core Lab Partners (imaging CRO specialized in oncology)</a:t>
            </a:r>
            <a:endParaRPr lang="fr-FR" sz="2000" dirty="0"/>
          </a:p>
          <a:p>
            <a:pPr lvl="0"/>
            <a:r>
              <a:rPr lang="en-US" sz="2000" b="1" dirty="0" smtClean="0"/>
              <a:t>2014</a:t>
            </a:r>
            <a:r>
              <a:rPr lang="en-US" sz="2000" dirty="0" smtClean="0"/>
              <a:t> </a:t>
            </a:r>
            <a:r>
              <a:rPr lang="en-US" sz="2000" dirty="0"/>
              <a:t>BioClinica merged with </a:t>
            </a:r>
            <a:r>
              <a:rPr lang="en-US" sz="2000" dirty="0" err="1"/>
              <a:t>Synarc</a:t>
            </a:r>
            <a:r>
              <a:rPr lang="en-US" sz="2000" dirty="0"/>
              <a:t> (approximately 1000 employees)</a:t>
            </a:r>
            <a:endParaRPr lang="fr-FR" sz="2000" dirty="0"/>
          </a:p>
          <a:p>
            <a:pPr marL="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965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 in Clinical Research: </a:t>
            </a:r>
            <a:br>
              <a:rPr lang="en-US" dirty="0" smtClean="0"/>
            </a:br>
            <a:r>
              <a:rPr lang="en-US" dirty="0" smtClean="0"/>
              <a:t>Main Actors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88392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Main actors of clinical research </a:t>
            </a:r>
            <a:r>
              <a:rPr lang="en-US" dirty="0" smtClean="0"/>
              <a:t>studies funded industry</a:t>
            </a:r>
            <a:r>
              <a:rPr lang="en-US" dirty="0"/>
              <a:t>:</a:t>
            </a:r>
            <a:endParaRPr lang="fr-FR" dirty="0"/>
          </a:p>
          <a:p>
            <a:pPr lvl="1"/>
            <a:r>
              <a:rPr lang="en-US" dirty="0"/>
              <a:t>Pharmaceutical companies sponsoring clinical </a:t>
            </a:r>
            <a:r>
              <a:rPr lang="en-US" dirty="0" smtClean="0"/>
              <a:t>studies (phase </a:t>
            </a:r>
            <a:r>
              <a:rPr lang="en-US" dirty="0"/>
              <a:t>I – IV)</a:t>
            </a:r>
            <a:endParaRPr lang="fr-FR" dirty="0"/>
          </a:p>
          <a:p>
            <a:pPr lvl="1"/>
            <a:r>
              <a:rPr lang="en-US" dirty="0"/>
              <a:t>Clinical centers (investigators) implementing the clinical research </a:t>
            </a:r>
            <a:r>
              <a:rPr lang="en-US" dirty="0" smtClean="0"/>
              <a:t>protocols </a:t>
            </a:r>
            <a:r>
              <a:rPr lang="en-US" dirty="0"/>
              <a:t>on subjects they recruit</a:t>
            </a:r>
            <a:endParaRPr lang="fr-FR" dirty="0"/>
          </a:p>
          <a:p>
            <a:pPr lvl="1"/>
            <a:r>
              <a:rPr lang="en-US" dirty="0"/>
              <a:t>Subjects who accept to participate in clinical studies</a:t>
            </a:r>
            <a:endParaRPr lang="fr-FR" dirty="0"/>
          </a:p>
          <a:p>
            <a:pPr lvl="1"/>
            <a:r>
              <a:rPr lang="en-US" dirty="0"/>
              <a:t>Clinical Research Organization (CRO), companies such as Quintiles, Covance, </a:t>
            </a:r>
            <a:r>
              <a:rPr lang="en-US" dirty="0" err="1"/>
              <a:t>Parexel</a:t>
            </a:r>
            <a:r>
              <a:rPr lang="en-US" dirty="0"/>
              <a:t>, </a:t>
            </a:r>
            <a:r>
              <a:rPr lang="en-US" dirty="0" smtClean="0"/>
              <a:t>PRA, World Wide Clinical Trials, </a:t>
            </a:r>
            <a:r>
              <a:rPr lang="en-US" dirty="0"/>
              <a:t>etc.</a:t>
            </a:r>
            <a:endParaRPr lang="fr-FR" dirty="0"/>
          </a:p>
          <a:p>
            <a:pPr lvl="1"/>
            <a:r>
              <a:rPr lang="en-US" dirty="0"/>
              <a:t>Imaging CRO, a niche </a:t>
            </a:r>
            <a:r>
              <a:rPr lang="en-US" dirty="0" smtClean="0"/>
              <a:t>within the CRO market, dedicated </a:t>
            </a:r>
            <a:r>
              <a:rPr lang="en-US" dirty="0"/>
              <a:t>to the management of the imaging component of clinical </a:t>
            </a:r>
            <a:r>
              <a:rPr lang="en-US" dirty="0" smtClean="0"/>
              <a:t>trials (BioClinica)</a:t>
            </a:r>
            <a:endParaRPr lang="fr-FR" dirty="0"/>
          </a:p>
          <a:p>
            <a:pPr lvl="1"/>
            <a:r>
              <a:rPr lang="en-US" dirty="0"/>
              <a:t>Regulatory agencies (FDA, EMA)</a:t>
            </a:r>
            <a:endParaRPr lang="fr-FR" dirty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3891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oClinica 2013 Standard Theme">
  <a:themeElements>
    <a:clrScheme name="BioClinica Theme">
      <a:dk1>
        <a:srgbClr val="FFFFFF"/>
      </a:dk1>
      <a:lt1>
        <a:sysClr val="window" lastClr="FFFFFF"/>
      </a:lt1>
      <a:dk2>
        <a:srgbClr val="2B637F"/>
      </a:dk2>
      <a:lt2>
        <a:srgbClr val="EEECE1"/>
      </a:lt2>
      <a:accent1>
        <a:srgbClr val="4F81BD"/>
      </a:accent1>
      <a:accent2>
        <a:srgbClr val="99AB3A"/>
      </a:accent2>
      <a:accent3>
        <a:srgbClr val="2B637F"/>
      </a:accent3>
      <a:accent4>
        <a:srgbClr val="7EB0CC"/>
      </a:accent4>
      <a:accent5>
        <a:srgbClr val="4BACC6"/>
      </a:accent5>
      <a:accent6>
        <a:srgbClr val="F79646"/>
      </a:accent6>
      <a:hlink>
        <a:srgbClr val="1F497D"/>
      </a:hlink>
      <a:folHlink>
        <a:srgbClr val="F7964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BioClinica 2013 Standard Theme</Template>
  <TotalTime>20755</TotalTime>
  <Words>1278</Words>
  <Application>Microsoft Office PowerPoint</Application>
  <PresentationFormat>On-screen Show (4:3)</PresentationFormat>
  <Paragraphs>211</Paragraphs>
  <Slides>21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  <vt:variant>
        <vt:lpstr>Custom Shows</vt:lpstr>
      </vt:variant>
      <vt:variant>
        <vt:i4>1</vt:i4>
      </vt:variant>
    </vt:vector>
  </HeadingPairs>
  <TitlesOfParts>
    <vt:vector size="30" baseType="lpstr">
      <vt:lpstr>ＭＳ Ｐゴシック</vt:lpstr>
      <vt:lpstr>SimSun</vt:lpstr>
      <vt:lpstr>SimSun</vt:lpstr>
      <vt:lpstr>Arial</vt:lpstr>
      <vt:lpstr>Calibri</vt:lpstr>
      <vt:lpstr>Times New Roman</vt:lpstr>
      <vt:lpstr>Wingdings</vt:lpstr>
      <vt:lpstr>BioClinica 2013 Standard Theme</vt:lpstr>
      <vt:lpstr>BioClinica – Imaging Your Career</vt:lpstr>
      <vt:lpstr>Agenda</vt:lpstr>
      <vt:lpstr>Introduction / Bio</vt:lpstr>
      <vt:lpstr>BioClinica Overview</vt:lpstr>
      <vt:lpstr>BioClinica Overview</vt:lpstr>
      <vt:lpstr>BioClinica Overview</vt:lpstr>
      <vt:lpstr>From Theralys to BioClinica (1/2) </vt:lpstr>
      <vt:lpstr>From Theralys to BioClinica (2/2) </vt:lpstr>
      <vt:lpstr>Imaging in Clinical Research:  Main Actors</vt:lpstr>
      <vt:lpstr>Imaging in Clinical Research:  Goals: Efficacy, Safety &amp; Eligibility</vt:lpstr>
      <vt:lpstr>Typical MRI Scans in CNS Studies</vt:lpstr>
      <vt:lpstr>Site Quality Assurance</vt:lpstr>
      <vt:lpstr>Site Quality Assurance (MRI)</vt:lpstr>
      <vt:lpstr>Typical Process Flow</vt:lpstr>
      <vt:lpstr>Typical Quantitative Assessments in Neuro Studies</vt:lpstr>
      <vt:lpstr>Image Quantification Methods</vt:lpstr>
      <vt:lpstr>Imaging in Clinical Research: Radiology Departments</vt:lpstr>
      <vt:lpstr>Imaging CRO Market (1/3) Key Evolutions between 2001 &amp; 2014 </vt:lpstr>
      <vt:lpstr>Imaging CRO Market (2/3) Key Evolutions between 2001 &amp; 2014 </vt:lpstr>
      <vt:lpstr>Imaging CRO Market (3/3) Key Evolutions between 2001 &amp; 2014 </vt:lpstr>
      <vt:lpstr>Thank You! http://www.bioclinica.com/ http://www.bioclinica.com/about/careers </vt:lpstr>
      <vt:lpstr>Slide 15 Pic Options</vt:lpstr>
    </vt:vector>
  </TitlesOfParts>
  <Company>pds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jdorsey</dc:creator>
  <cp:lastModifiedBy>Pachai, Chahin</cp:lastModifiedBy>
  <cp:revision>1074</cp:revision>
  <cp:lastPrinted>2014-05-13T16:25:41Z</cp:lastPrinted>
  <dcterms:created xsi:type="dcterms:W3CDTF">2009-04-09T17:54:27Z</dcterms:created>
  <dcterms:modified xsi:type="dcterms:W3CDTF">2014-09-24T05:19:25Z</dcterms:modified>
</cp:coreProperties>
</file>