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1" r:id="rId5"/>
    <p:sldMasterId id="2147483704" r:id="rId6"/>
    <p:sldMasterId id="2147483920" r:id="rId7"/>
    <p:sldMasterId id="2147483934" r:id="rId8"/>
    <p:sldMasterId id="2147483981" r:id="rId9"/>
  </p:sldMasterIdLst>
  <p:notesMasterIdLst>
    <p:notesMasterId r:id="rId26"/>
  </p:notesMasterIdLst>
  <p:handoutMasterIdLst>
    <p:handoutMasterId r:id="rId27"/>
  </p:handoutMasterIdLst>
  <p:sldIdLst>
    <p:sldId id="340" r:id="rId10"/>
    <p:sldId id="525" r:id="rId11"/>
    <p:sldId id="538" r:id="rId12"/>
    <p:sldId id="508" r:id="rId13"/>
    <p:sldId id="524" r:id="rId14"/>
    <p:sldId id="527" r:id="rId15"/>
    <p:sldId id="518" r:id="rId16"/>
    <p:sldId id="515" r:id="rId17"/>
    <p:sldId id="520" r:id="rId18"/>
    <p:sldId id="528" r:id="rId19"/>
    <p:sldId id="529" r:id="rId20"/>
    <p:sldId id="530" r:id="rId21"/>
    <p:sldId id="531" r:id="rId22"/>
    <p:sldId id="532" r:id="rId23"/>
    <p:sldId id="537" r:id="rId24"/>
    <p:sldId id="533" r:id="rId25"/>
  </p:sldIdLst>
  <p:sldSz cx="9144000" cy="6858000" type="letter"/>
  <p:notesSz cx="6794500" cy="9931400"/>
  <p:defaultTextStyle>
    <a:defPPr>
      <a:defRPr lang="en-US"/>
    </a:defPPr>
    <a:lvl1pPr algn="r" rtl="0" eaLnBrk="0" fontAlgn="base" hangingPunct="0">
      <a:spcBef>
        <a:spcPct val="0"/>
      </a:spcBef>
      <a:spcAft>
        <a:spcPct val="0"/>
      </a:spcAft>
      <a:defRPr sz="1900" kern="1200">
        <a:solidFill>
          <a:schemeClr val="tx1"/>
        </a:solidFill>
        <a:latin typeface="Arial" pitchFamily="-110" charset="0"/>
        <a:ea typeface="ＭＳ Ｐゴシック" pitchFamily="-110" charset="-128"/>
        <a:cs typeface="ＭＳ Ｐゴシック" pitchFamily="-110" charset="-128"/>
      </a:defRPr>
    </a:lvl1pPr>
    <a:lvl2pPr marL="360045" algn="r" rtl="0" eaLnBrk="0" fontAlgn="base" hangingPunct="0">
      <a:spcBef>
        <a:spcPct val="0"/>
      </a:spcBef>
      <a:spcAft>
        <a:spcPct val="0"/>
      </a:spcAft>
      <a:defRPr sz="1900" kern="1200">
        <a:solidFill>
          <a:schemeClr val="tx1"/>
        </a:solidFill>
        <a:latin typeface="Arial" pitchFamily="-110" charset="0"/>
        <a:ea typeface="ＭＳ Ｐゴシック" pitchFamily="-110" charset="-128"/>
        <a:cs typeface="ＭＳ Ｐゴシック" pitchFamily="-110" charset="-128"/>
      </a:defRPr>
    </a:lvl2pPr>
    <a:lvl3pPr marL="720090" algn="r" rtl="0" eaLnBrk="0" fontAlgn="base" hangingPunct="0">
      <a:spcBef>
        <a:spcPct val="0"/>
      </a:spcBef>
      <a:spcAft>
        <a:spcPct val="0"/>
      </a:spcAft>
      <a:defRPr sz="1900" kern="1200">
        <a:solidFill>
          <a:schemeClr val="tx1"/>
        </a:solidFill>
        <a:latin typeface="Arial" pitchFamily="-110" charset="0"/>
        <a:ea typeface="ＭＳ Ｐゴシック" pitchFamily="-110" charset="-128"/>
        <a:cs typeface="ＭＳ Ｐゴシック" pitchFamily="-110" charset="-128"/>
      </a:defRPr>
    </a:lvl3pPr>
    <a:lvl4pPr marL="1080135" algn="r" rtl="0" eaLnBrk="0" fontAlgn="base" hangingPunct="0">
      <a:spcBef>
        <a:spcPct val="0"/>
      </a:spcBef>
      <a:spcAft>
        <a:spcPct val="0"/>
      </a:spcAft>
      <a:defRPr sz="1900" kern="1200">
        <a:solidFill>
          <a:schemeClr val="tx1"/>
        </a:solidFill>
        <a:latin typeface="Arial" pitchFamily="-110" charset="0"/>
        <a:ea typeface="ＭＳ Ｐゴシック" pitchFamily="-110" charset="-128"/>
        <a:cs typeface="ＭＳ Ｐゴシック" pitchFamily="-110" charset="-128"/>
      </a:defRPr>
    </a:lvl4pPr>
    <a:lvl5pPr marL="1440180" algn="r" rtl="0" eaLnBrk="0" fontAlgn="base" hangingPunct="0">
      <a:spcBef>
        <a:spcPct val="0"/>
      </a:spcBef>
      <a:spcAft>
        <a:spcPct val="0"/>
      </a:spcAft>
      <a:defRPr sz="1900" kern="1200">
        <a:solidFill>
          <a:schemeClr val="tx1"/>
        </a:solidFill>
        <a:latin typeface="Arial" pitchFamily="-110" charset="0"/>
        <a:ea typeface="ＭＳ Ｐゴシック" pitchFamily="-110" charset="-128"/>
        <a:cs typeface="ＭＳ Ｐゴシック" pitchFamily="-110" charset="-128"/>
      </a:defRPr>
    </a:lvl5pPr>
    <a:lvl6pPr marL="1800225" algn="l" defTabSz="360045" rtl="0" eaLnBrk="1" latinLnBrk="0" hangingPunct="1">
      <a:defRPr sz="1900" kern="1200">
        <a:solidFill>
          <a:schemeClr val="tx1"/>
        </a:solidFill>
        <a:latin typeface="Arial" pitchFamily="-110" charset="0"/>
        <a:ea typeface="ＭＳ Ｐゴシック" pitchFamily="-110" charset="-128"/>
        <a:cs typeface="ＭＳ Ｐゴシック" pitchFamily="-110" charset="-128"/>
      </a:defRPr>
    </a:lvl6pPr>
    <a:lvl7pPr marL="2160270" algn="l" defTabSz="360045" rtl="0" eaLnBrk="1" latinLnBrk="0" hangingPunct="1">
      <a:defRPr sz="1900" kern="1200">
        <a:solidFill>
          <a:schemeClr val="tx1"/>
        </a:solidFill>
        <a:latin typeface="Arial" pitchFamily="-110" charset="0"/>
        <a:ea typeface="ＭＳ Ｐゴシック" pitchFamily="-110" charset="-128"/>
        <a:cs typeface="ＭＳ Ｐゴシック" pitchFamily="-110" charset="-128"/>
      </a:defRPr>
    </a:lvl7pPr>
    <a:lvl8pPr marL="2520315" algn="l" defTabSz="360045" rtl="0" eaLnBrk="1" latinLnBrk="0" hangingPunct="1">
      <a:defRPr sz="1900" kern="1200">
        <a:solidFill>
          <a:schemeClr val="tx1"/>
        </a:solidFill>
        <a:latin typeface="Arial" pitchFamily="-110" charset="0"/>
        <a:ea typeface="ＭＳ Ｐゴシック" pitchFamily="-110" charset="-128"/>
        <a:cs typeface="ＭＳ Ｐゴシック" pitchFamily="-110" charset="-128"/>
      </a:defRPr>
    </a:lvl8pPr>
    <a:lvl9pPr marL="2880360" algn="l" defTabSz="360045" rtl="0" eaLnBrk="1" latinLnBrk="0" hangingPunct="1">
      <a:defRPr sz="1900"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denth1" initials="s" lastIdx="2" clrIdx="0"/>
  <p:cmAuthor id="1" name="Carol Tucker" initials="CK" lastIdx="6" clrIdx="1"/>
  <p:cmAuthor id="2" name="tfrangio" initials="t" lastIdx="1" clrIdx="2"/>
  <p:cmAuthor id="3" name="Carla Canuso" initials="CMC" lastIdx="3" clrIdx="3"/>
  <p:cmAuthor id="4" name="kcryns" initials="kc" lastIdx="4"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B02200"/>
    <a:srgbClr val="000066"/>
    <a:srgbClr val="FFFF99"/>
    <a:srgbClr val="A7EEFF"/>
    <a:srgbClr val="0A8CAA"/>
    <a:srgbClr val="304C5A"/>
    <a:srgbClr val="FFB5A3"/>
    <a:srgbClr val="0DD1FF"/>
    <a:srgbClr val="0EC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135" autoAdjust="0"/>
    <p:restoredTop sz="96160" autoAdjust="0"/>
  </p:normalViewPr>
  <p:slideViewPr>
    <p:cSldViewPr snapToGrid="0">
      <p:cViewPr>
        <p:scale>
          <a:sx n="80" d="100"/>
          <a:sy n="80" d="100"/>
        </p:scale>
        <p:origin x="-1722" y="-72"/>
      </p:cViewPr>
      <p:guideLst>
        <p:guide orient="horz" pos="667"/>
        <p:guide orient="horz" pos="467"/>
        <p:guide pos="2880"/>
        <p:guide pos="2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52" d="100"/>
          <a:sy n="52" d="100"/>
        </p:scale>
        <p:origin x="-1842" y="-84"/>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U.JNJ.COM\RNDBEDFSROOT\All\DrugDiscovery\Biofa\Groep%20Langlois\ARG%20Users\Stefanie\projecten\PET\KUL\Copy%20of%20M000517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research\PDE10A_new_SNM\HV20_all\HV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39502544482874"/>
          <c:y val="3.3785206832448345E-2"/>
          <c:w val="0.80497897034348664"/>
          <c:h val="0.83702607376291138"/>
        </c:manualLayout>
      </c:layout>
      <c:scatterChart>
        <c:scatterStyle val="smoothMarker"/>
        <c:varyColors val="0"/>
        <c:ser>
          <c:idx val="3"/>
          <c:order val="3"/>
          <c:tx>
            <c:strRef>
              <c:f>M0005176_1!$C$4</c:f>
              <c:strCache>
                <c:ptCount val="1"/>
                <c:pt idx="0">
                  <c:v>striatum</c:v>
                </c:pt>
              </c:strCache>
            </c:strRef>
          </c:tx>
          <c:spPr>
            <a:ln>
              <a:solidFill>
                <a:srgbClr val="C00000"/>
              </a:solidFill>
            </a:ln>
          </c:spPr>
          <c:xVal>
            <c:numRef>
              <c:f>M0005176_1!$D$4:$D$34</c:f>
              <c:numCache>
                <c:formatCode>General</c:formatCode>
                <c:ptCount val="31"/>
                <c:pt idx="0">
                  <c:v>7.5</c:v>
                </c:pt>
                <c:pt idx="1">
                  <c:v>22.5</c:v>
                </c:pt>
                <c:pt idx="2">
                  <c:v>37.5</c:v>
                </c:pt>
                <c:pt idx="3">
                  <c:v>52.5</c:v>
                </c:pt>
                <c:pt idx="4">
                  <c:v>90</c:v>
                </c:pt>
                <c:pt idx="5">
                  <c:v>150</c:v>
                </c:pt>
                <c:pt idx="6">
                  <c:v>210</c:v>
                </c:pt>
                <c:pt idx="7">
                  <c:v>270</c:v>
                </c:pt>
                <c:pt idx="8">
                  <c:v>390</c:v>
                </c:pt>
                <c:pt idx="9">
                  <c:v>570</c:v>
                </c:pt>
                <c:pt idx="10">
                  <c:v>750</c:v>
                </c:pt>
                <c:pt idx="11">
                  <c:v>930</c:v>
                </c:pt>
                <c:pt idx="12">
                  <c:v>1110</c:v>
                </c:pt>
                <c:pt idx="13">
                  <c:v>1350</c:v>
                </c:pt>
                <c:pt idx="14">
                  <c:v>1650</c:v>
                </c:pt>
                <c:pt idx="15">
                  <c:v>1950</c:v>
                </c:pt>
                <c:pt idx="16">
                  <c:v>2250</c:v>
                </c:pt>
                <c:pt idx="17">
                  <c:v>2550</c:v>
                </c:pt>
                <c:pt idx="18">
                  <c:v>2850</c:v>
                </c:pt>
                <c:pt idx="19">
                  <c:v>3150</c:v>
                </c:pt>
                <c:pt idx="20">
                  <c:v>3450</c:v>
                </c:pt>
                <c:pt idx="21">
                  <c:v>3780</c:v>
                </c:pt>
                <c:pt idx="22">
                  <c:v>4140</c:v>
                </c:pt>
                <c:pt idx="23">
                  <c:v>4500</c:v>
                </c:pt>
                <c:pt idx="24">
                  <c:v>4860</c:v>
                </c:pt>
                <c:pt idx="25">
                  <c:v>5220</c:v>
                </c:pt>
                <c:pt idx="26">
                  <c:v>5580</c:v>
                </c:pt>
                <c:pt idx="27">
                  <c:v>5940</c:v>
                </c:pt>
                <c:pt idx="28">
                  <c:v>6300</c:v>
                </c:pt>
                <c:pt idx="29">
                  <c:v>6660</c:v>
                </c:pt>
                <c:pt idx="30">
                  <c:v>7020</c:v>
                </c:pt>
              </c:numCache>
            </c:numRef>
          </c:xVal>
          <c:yVal>
            <c:numRef>
              <c:f>M0005176_1!$G$4:$G$34</c:f>
              <c:numCache>
                <c:formatCode>General</c:formatCode>
                <c:ptCount val="31"/>
                <c:pt idx="0">
                  <c:v>0.29206496684805594</c:v>
                </c:pt>
                <c:pt idx="1">
                  <c:v>0.67823345608288776</c:v>
                </c:pt>
                <c:pt idx="2">
                  <c:v>0.71629176722058763</c:v>
                </c:pt>
                <c:pt idx="3">
                  <c:v>0.70887046476899562</c:v>
                </c:pt>
                <c:pt idx="4">
                  <c:v>0.74618691393978764</c:v>
                </c:pt>
                <c:pt idx="5">
                  <c:v>0.72302825901670764</c:v>
                </c:pt>
                <c:pt idx="6">
                  <c:v>0.72250171575067701</c:v>
                </c:pt>
                <c:pt idx="7">
                  <c:v>0.76505851278275105</c:v>
                </c:pt>
                <c:pt idx="8">
                  <c:v>0.76861136760762905</c:v>
                </c:pt>
                <c:pt idx="9">
                  <c:v>0.76261081535329756</c:v>
                </c:pt>
                <c:pt idx="10">
                  <c:v>0.78045270235734665</c:v>
                </c:pt>
                <c:pt idx="11">
                  <c:v>0.76527893599857699</c:v>
                </c:pt>
                <c:pt idx="12">
                  <c:v>0.74489720782071733</c:v>
                </c:pt>
                <c:pt idx="13">
                  <c:v>0.77012146450712915</c:v>
                </c:pt>
                <c:pt idx="14">
                  <c:v>0.72669785046235935</c:v>
                </c:pt>
                <c:pt idx="15">
                  <c:v>0.71832303804843134</c:v>
                </c:pt>
                <c:pt idx="16">
                  <c:v>0.69053043247498036</c:v>
                </c:pt>
                <c:pt idx="17">
                  <c:v>0.65862441060524479</c:v>
                </c:pt>
                <c:pt idx="18">
                  <c:v>0.64569285888505534</c:v>
                </c:pt>
                <c:pt idx="19">
                  <c:v>0.60310138370507904</c:v>
                </c:pt>
                <c:pt idx="20">
                  <c:v>0.57986178553553003</c:v>
                </c:pt>
                <c:pt idx="21">
                  <c:v>0.56175283008792498</c:v>
                </c:pt>
                <c:pt idx="22">
                  <c:v>0.53018986170170057</c:v>
                </c:pt>
                <c:pt idx="23">
                  <c:v>0.52385353879956298</c:v>
                </c:pt>
                <c:pt idx="24">
                  <c:v>0.48539817059766666</c:v>
                </c:pt>
                <c:pt idx="25">
                  <c:v>0.47436463942611001</c:v>
                </c:pt>
                <c:pt idx="26">
                  <c:v>0.4554371753393755</c:v>
                </c:pt>
                <c:pt idx="27">
                  <c:v>0.44336284142668542</c:v>
                </c:pt>
                <c:pt idx="28">
                  <c:v>0.44046906696158528</c:v>
                </c:pt>
                <c:pt idx="29">
                  <c:v>0.40451563859231499</c:v>
                </c:pt>
                <c:pt idx="30">
                  <c:v>0.38077666386161041</c:v>
                </c:pt>
              </c:numCache>
            </c:numRef>
          </c:yVal>
          <c:smooth val="1"/>
        </c:ser>
        <c:ser>
          <c:idx val="4"/>
          <c:order val="4"/>
          <c:tx>
            <c:strRef>
              <c:f>M0005176_1!$C$35</c:f>
              <c:strCache>
                <c:ptCount val="1"/>
                <c:pt idx="0">
                  <c:v>cortex</c:v>
                </c:pt>
              </c:strCache>
            </c:strRef>
          </c:tx>
          <c:spPr>
            <a:ln>
              <a:solidFill>
                <a:srgbClr val="00B0F0"/>
              </a:solidFill>
            </a:ln>
          </c:spPr>
          <c:marker>
            <c:spPr>
              <a:ln>
                <a:solidFill>
                  <a:srgbClr val="00B0F0"/>
                </a:solidFill>
              </a:ln>
            </c:spPr>
          </c:marker>
          <c:xVal>
            <c:numRef>
              <c:f>M0005176_1!$D$35:$D$65</c:f>
              <c:numCache>
                <c:formatCode>General</c:formatCode>
                <c:ptCount val="31"/>
                <c:pt idx="0">
                  <c:v>7.5</c:v>
                </c:pt>
                <c:pt idx="1">
                  <c:v>22.5</c:v>
                </c:pt>
                <c:pt idx="2">
                  <c:v>37.5</c:v>
                </c:pt>
                <c:pt idx="3">
                  <c:v>52.5</c:v>
                </c:pt>
                <c:pt idx="4">
                  <c:v>90</c:v>
                </c:pt>
                <c:pt idx="5">
                  <c:v>150</c:v>
                </c:pt>
                <c:pt idx="6">
                  <c:v>210</c:v>
                </c:pt>
                <c:pt idx="7">
                  <c:v>270</c:v>
                </c:pt>
                <c:pt idx="8">
                  <c:v>390</c:v>
                </c:pt>
                <c:pt idx="9">
                  <c:v>570</c:v>
                </c:pt>
                <c:pt idx="10">
                  <c:v>750</c:v>
                </c:pt>
                <c:pt idx="11">
                  <c:v>930</c:v>
                </c:pt>
                <c:pt idx="12">
                  <c:v>1110</c:v>
                </c:pt>
                <c:pt idx="13">
                  <c:v>1350</c:v>
                </c:pt>
                <c:pt idx="14">
                  <c:v>1650</c:v>
                </c:pt>
                <c:pt idx="15">
                  <c:v>1950</c:v>
                </c:pt>
                <c:pt idx="16">
                  <c:v>2250</c:v>
                </c:pt>
                <c:pt idx="17">
                  <c:v>2550</c:v>
                </c:pt>
                <c:pt idx="18">
                  <c:v>2850</c:v>
                </c:pt>
                <c:pt idx="19">
                  <c:v>3150</c:v>
                </c:pt>
                <c:pt idx="20">
                  <c:v>3450</c:v>
                </c:pt>
                <c:pt idx="21">
                  <c:v>3780</c:v>
                </c:pt>
                <c:pt idx="22">
                  <c:v>4140</c:v>
                </c:pt>
                <c:pt idx="23">
                  <c:v>4500</c:v>
                </c:pt>
                <c:pt idx="24">
                  <c:v>4860</c:v>
                </c:pt>
                <c:pt idx="25">
                  <c:v>5220</c:v>
                </c:pt>
                <c:pt idx="26">
                  <c:v>5580</c:v>
                </c:pt>
                <c:pt idx="27">
                  <c:v>5940</c:v>
                </c:pt>
                <c:pt idx="28">
                  <c:v>6300</c:v>
                </c:pt>
                <c:pt idx="29">
                  <c:v>6660</c:v>
                </c:pt>
                <c:pt idx="30">
                  <c:v>7020</c:v>
                </c:pt>
              </c:numCache>
            </c:numRef>
          </c:xVal>
          <c:yVal>
            <c:numRef>
              <c:f>M0005176_1!$G$35:$G$65</c:f>
              <c:numCache>
                <c:formatCode>General</c:formatCode>
                <c:ptCount val="31"/>
                <c:pt idx="0">
                  <c:v>0.37135843179395517</c:v>
                </c:pt>
                <c:pt idx="1">
                  <c:v>0.7565553323995543</c:v>
                </c:pt>
                <c:pt idx="2">
                  <c:v>0.68941360282779851</c:v>
                </c:pt>
                <c:pt idx="3">
                  <c:v>0.70780076356541499</c:v>
                </c:pt>
                <c:pt idx="4">
                  <c:v>0.62392312768121805</c:v>
                </c:pt>
                <c:pt idx="5">
                  <c:v>0.54614028497154299</c:v>
                </c:pt>
                <c:pt idx="6">
                  <c:v>0.49216759086531198</c:v>
                </c:pt>
                <c:pt idx="7">
                  <c:v>0.46907573241073075</c:v>
                </c:pt>
                <c:pt idx="8">
                  <c:v>0.42674495400897</c:v>
                </c:pt>
                <c:pt idx="9">
                  <c:v>0.39726197339138325</c:v>
                </c:pt>
                <c:pt idx="10">
                  <c:v>0.38702756890824547</c:v>
                </c:pt>
                <c:pt idx="11">
                  <c:v>0.36047398271543868</c:v>
                </c:pt>
                <c:pt idx="12">
                  <c:v>0.35159316711986666</c:v>
                </c:pt>
                <c:pt idx="13">
                  <c:v>0.34758404183899178</c:v>
                </c:pt>
                <c:pt idx="14">
                  <c:v>0.34302472741343842</c:v>
                </c:pt>
                <c:pt idx="15">
                  <c:v>0.33621753553815897</c:v>
                </c:pt>
                <c:pt idx="16">
                  <c:v>0.34001345029677726</c:v>
                </c:pt>
                <c:pt idx="17">
                  <c:v>0.33645724005656102</c:v>
                </c:pt>
                <c:pt idx="18">
                  <c:v>0.34223230289224688</c:v>
                </c:pt>
                <c:pt idx="19">
                  <c:v>0.33836368134480876</c:v>
                </c:pt>
                <c:pt idx="20">
                  <c:v>0.34379592797386688</c:v>
                </c:pt>
                <c:pt idx="21">
                  <c:v>0.34049574390562742</c:v>
                </c:pt>
                <c:pt idx="22">
                  <c:v>0.34639269989911248</c:v>
                </c:pt>
                <c:pt idx="23">
                  <c:v>0.35386568855682632</c:v>
                </c:pt>
                <c:pt idx="24">
                  <c:v>0.34997012285276224</c:v>
                </c:pt>
                <c:pt idx="25">
                  <c:v>0.34554916924113827</c:v>
                </c:pt>
                <c:pt idx="26">
                  <c:v>0.34364098314647895</c:v>
                </c:pt>
                <c:pt idx="27">
                  <c:v>0.34995205894456988</c:v>
                </c:pt>
                <c:pt idx="28">
                  <c:v>0.35010327553869308</c:v>
                </c:pt>
                <c:pt idx="29">
                  <c:v>0.34978714681021128</c:v>
                </c:pt>
                <c:pt idx="30">
                  <c:v>0.354842470988743</c:v>
                </c:pt>
              </c:numCache>
            </c:numRef>
          </c:yVal>
          <c:smooth val="1"/>
        </c:ser>
        <c:ser>
          <c:idx val="5"/>
          <c:order val="5"/>
          <c:tx>
            <c:strRef>
              <c:f>M0005176_1!$C$66</c:f>
              <c:strCache>
                <c:ptCount val="1"/>
                <c:pt idx="0">
                  <c:v>CBL</c:v>
                </c:pt>
              </c:strCache>
            </c:strRef>
          </c:tx>
          <c:spPr>
            <a:ln>
              <a:solidFill>
                <a:srgbClr val="92D050"/>
              </a:solidFill>
            </a:ln>
          </c:spPr>
          <c:marker>
            <c:symbol val="circle"/>
            <c:size val="5"/>
            <c:spPr>
              <a:solidFill>
                <a:srgbClr val="92D050"/>
              </a:solidFill>
              <a:ln>
                <a:solidFill>
                  <a:srgbClr val="92D050"/>
                </a:solidFill>
              </a:ln>
            </c:spPr>
          </c:marker>
          <c:xVal>
            <c:numRef>
              <c:f>M0005176_1!$D$66:$D$96</c:f>
              <c:numCache>
                <c:formatCode>General</c:formatCode>
                <c:ptCount val="31"/>
                <c:pt idx="0">
                  <c:v>7.5</c:v>
                </c:pt>
                <c:pt idx="1">
                  <c:v>22.5</c:v>
                </c:pt>
                <c:pt idx="2">
                  <c:v>37.5</c:v>
                </c:pt>
                <c:pt idx="3">
                  <c:v>52.5</c:v>
                </c:pt>
                <c:pt idx="4">
                  <c:v>90</c:v>
                </c:pt>
                <c:pt idx="5">
                  <c:v>150</c:v>
                </c:pt>
                <c:pt idx="6">
                  <c:v>210</c:v>
                </c:pt>
                <c:pt idx="7">
                  <c:v>270</c:v>
                </c:pt>
                <c:pt idx="8">
                  <c:v>390</c:v>
                </c:pt>
                <c:pt idx="9">
                  <c:v>570</c:v>
                </c:pt>
                <c:pt idx="10">
                  <c:v>750</c:v>
                </c:pt>
                <c:pt idx="11">
                  <c:v>930</c:v>
                </c:pt>
                <c:pt idx="12">
                  <c:v>1110</c:v>
                </c:pt>
                <c:pt idx="13">
                  <c:v>1350</c:v>
                </c:pt>
                <c:pt idx="14">
                  <c:v>1650</c:v>
                </c:pt>
                <c:pt idx="15">
                  <c:v>1950</c:v>
                </c:pt>
                <c:pt idx="16">
                  <c:v>2250</c:v>
                </c:pt>
                <c:pt idx="17">
                  <c:v>2550</c:v>
                </c:pt>
                <c:pt idx="18">
                  <c:v>2850</c:v>
                </c:pt>
                <c:pt idx="19">
                  <c:v>3150</c:v>
                </c:pt>
                <c:pt idx="20">
                  <c:v>3450</c:v>
                </c:pt>
                <c:pt idx="21">
                  <c:v>3780</c:v>
                </c:pt>
                <c:pt idx="22">
                  <c:v>4140</c:v>
                </c:pt>
                <c:pt idx="23">
                  <c:v>4500</c:v>
                </c:pt>
                <c:pt idx="24">
                  <c:v>4860</c:v>
                </c:pt>
                <c:pt idx="25">
                  <c:v>5220</c:v>
                </c:pt>
                <c:pt idx="26">
                  <c:v>5580</c:v>
                </c:pt>
                <c:pt idx="27">
                  <c:v>5940</c:v>
                </c:pt>
                <c:pt idx="28">
                  <c:v>6300</c:v>
                </c:pt>
                <c:pt idx="29">
                  <c:v>6660</c:v>
                </c:pt>
                <c:pt idx="30">
                  <c:v>7020</c:v>
                </c:pt>
              </c:numCache>
            </c:numRef>
          </c:xVal>
          <c:yVal>
            <c:numRef>
              <c:f>M0005176_1!$G$66:$G$96</c:f>
              <c:numCache>
                <c:formatCode>General</c:formatCode>
                <c:ptCount val="31"/>
                <c:pt idx="0">
                  <c:v>0.44533731027954748</c:v>
                </c:pt>
                <c:pt idx="1">
                  <c:v>0.96688920815798662</c:v>
                </c:pt>
                <c:pt idx="2">
                  <c:v>0.8554290183083153</c:v>
                </c:pt>
                <c:pt idx="3">
                  <c:v>0.8982241870309432</c:v>
                </c:pt>
                <c:pt idx="4">
                  <c:v>0.77702572010585114</c:v>
                </c:pt>
                <c:pt idx="5">
                  <c:v>0.49488520475136832</c:v>
                </c:pt>
                <c:pt idx="6">
                  <c:v>0.48480142324115538</c:v>
                </c:pt>
                <c:pt idx="7">
                  <c:v>0.50118623906408999</c:v>
                </c:pt>
                <c:pt idx="8">
                  <c:v>0.34409410221117293</c:v>
                </c:pt>
                <c:pt idx="9">
                  <c:v>0.31312757973776834</c:v>
                </c:pt>
                <c:pt idx="10">
                  <c:v>0.28254413046070093</c:v>
                </c:pt>
                <c:pt idx="11">
                  <c:v>0.27857691026856396</c:v>
                </c:pt>
                <c:pt idx="12">
                  <c:v>0.25737448980855965</c:v>
                </c:pt>
                <c:pt idx="13">
                  <c:v>0.23284831525940999</c:v>
                </c:pt>
                <c:pt idx="14">
                  <c:v>0.24026057094795997</c:v>
                </c:pt>
                <c:pt idx="15">
                  <c:v>0.22646798372052721</c:v>
                </c:pt>
                <c:pt idx="16">
                  <c:v>0.24753710392515599</c:v>
                </c:pt>
                <c:pt idx="17">
                  <c:v>0.27244926894227167</c:v>
                </c:pt>
                <c:pt idx="18">
                  <c:v>0.24832409677440492</c:v>
                </c:pt>
                <c:pt idx="19">
                  <c:v>0.24207738628204781</c:v>
                </c:pt>
                <c:pt idx="20">
                  <c:v>0.25882540668277898</c:v>
                </c:pt>
                <c:pt idx="21">
                  <c:v>0.26771090853830393</c:v>
                </c:pt>
                <c:pt idx="22">
                  <c:v>0.27097061982269866</c:v>
                </c:pt>
                <c:pt idx="23">
                  <c:v>0.27162418179708325</c:v>
                </c:pt>
                <c:pt idx="24">
                  <c:v>0.272552410460286</c:v>
                </c:pt>
                <c:pt idx="25">
                  <c:v>0.27970879194137532</c:v>
                </c:pt>
                <c:pt idx="26">
                  <c:v>0.28229545614518003</c:v>
                </c:pt>
                <c:pt idx="27">
                  <c:v>0.28767735462772676</c:v>
                </c:pt>
                <c:pt idx="28">
                  <c:v>0.28640644094384465</c:v>
                </c:pt>
                <c:pt idx="29">
                  <c:v>0.22840962726732394</c:v>
                </c:pt>
                <c:pt idx="30">
                  <c:v>0.288431704926634</c:v>
                </c:pt>
              </c:numCache>
            </c:numRef>
          </c:yVal>
          <c:smooth val="1"/>
        </c:ser>
        <c:ser>
          <c:idx val="0"/>
          <c:order val="0"/>
          <c:tx>
            <c:strRef>
              <c:f>M0005176_1!$C$4</c:f>
              <c:strCache>
                <c:ptCount val="1"/>
                <c:pt idx="0">
                  <c:v>striatum</c:v>
                </c:pt>
              </c:strCache>
            </c:strRef>
          </c:tx>
          <c:spPr>
            <a:ln>
              <a:solidFill>
                <a:srgbClr val="C00000"/>
              </a:solidFill>
              <a:prstDash val="sysDot"/>
            </a:ln>
          </c:spPr>
          <c:marker>
            <c:spPr>
              <a:solidFill>
                <a:srgbClr val="C00000"/>
              </a:solidFill>
              <a:ln>
                <a:solidFill>
                  <a:srgbClr val="000000"/>
                </a:solidFill>
              </a:ln>
            </c:spPr>
          </c:marker>
          <c:xVal>
            <c:numRef>
              <c:f>M0005176_1!$D$4:$D$34</c:f>
              <c:numCache>
                <c:formatCode>General</c:formatCode>
                <c:ptCount val="31"/>
                <c:pt idx="0">
                  <c:v>7.5</c:v>
                </c:pt>
                <c:pt idx="1">
                  <c:v>22.5</c:v>
                </c:pt>
                <c:pt idx="2">
                  <c:v>37.5</c:v>
                </c:pt>
                <c:pt idx="3">
                  <c:v>52.5</c:v>
                </c:pt>
                <c:pt idx="4">
                  <c:v>90</c:v>
                </c:pt>
                <c:pt idx="5">
                  <c:v>150</c:v>
                </c:pt>
                <c:pt idx="6">
                  <c:v>210</c:v>
                </c:pt>
                <c:pt idx="7">
                  <c:v>270</c:v>
                </c:pt>
                <c:pt idx="8">
                  <c:v>390</c:v>
                </c:pt>
                <c:pt idx="9">
                  <c:v>570</c:v>
                </c:pt>
                <c:pt idx="10">
                  <c:v>750</c:v>
                </c:pt>
                <c:pt idx="11">
                  <c:v>930</c:v>
                </c:pt>
                <c:pt idx="12">
                  <c:v>1110</c:v>
                </c:pt>
                <c:pt idx="13">
                  <c:v>1350</c:v>
                </c:pt>
                <c:pt idx="14">
                  <c:v>1650</c:v>
                </c:pt>
                <c:pt idx="15">
                  <c:v>1950</c:v>
                </c:pt>
                <c:pt idx="16">
                  <c:v>2250</c:v>
                </c:pt>
                <c:pt idx="17">
                  <c:v>2550</c:v>
                </c:pt>
                <c:pt idx="18">
                  <c:v>2850</c:v>
                </c:pt>
                <c:pt idx="19">
                  <c:v>3150</c:v>
                </c:pt>
                <c:pt idx="20">
                  <c:v>3450</c:v>
                </c:pt>
                <c:pt idx="21">
                  <c:v>3780</c:v>
                </c:pt>
                <c:pt idx="22">
                  <c:v>4140</c:v>
                </c:pt>
                <c:pt idx="23">
                  <c:v>4500</c:v>
                </c:pt>
                <c:pt idx="24">
                  <c:v>4860</c:v>
                </c:pt>
                <c:pt idx="25">
                  <c:v>5220</c:v>
                </c:pt>
                <c:pt idx="26">
                  <c:v>5580</c:v>
                </c:pt>
                <c:pt idx="27">
                  <c:v>5940</c:v>
                </c:pt>
                <c:pt idx="28">
                  <c:v>6300</c:v>
                </c:pt>
                <c:pt idx="29">
                  <c:v>6660</c:v>
                </c:pt>
                <c:pt idx="30">
                  <c:v>7020</c:v>
                </c:pt>
              </c:numCache>
            </c:numRef>
          </c:xVal>
          <c:yVal>
            <c:numRef>
              <c:f>M0005176_2!$G$4:$G$34</c:f>
              <c:numCache>
                <c:formatCode>General</c:formatCode>
                <c:ptCount val="31"/>
                <c:pt idx="0">
                  <c:v>0.25533573593974468</c:v>
                </c:pt>
                <c:pt idx="1">
                  <c:v>0.71794261359025835</c:v>
                </c:pt>
                <c:pt idx="2">
                  <c:v>0.75789467055204063</c:v>
                </c:pt>
                <c:pt idx="3">
                  <c:v>0.90477040322451219</c:v>
                </c:pt>
                <c:pt idx="4">
                  <c:v>0.80233950538554</c:v>
                </c:pt>
                <c:pt idx="5">
                  <c:v>0.78227443129465102</c:v>
                </c:pt>
                <c:pt idx="6">
                  <c:v>0.78518867160737704</c:v>
                </c:pt>
                <c:pt idx="7">
                  <c:v>0.73188102217558693</c:v>
                </c:pt>
                <c:pt idx="8">
                  <c:v>0.69383967413590475</c:v>
                </c:pt>
                <c:pt idx="9">
                  <c:v>0.68934257962477374</c:v>
                </c:pt>
                <c:pt idx="10">
                  <c:v>0.69467944423785255</c:v>
                </c:pt>
                <c:pt idx="11">
                  <c:v>0.70817794006678303</c:v>
                </c:pt>
                <c:pt idx="12">
                  <c:v>0.72239814135229197</c:v>
                </c:pt>
                <c:pt idx="13">
                  <c:v>0.73485665745152351</c:v>
                </c:pt>
                <c:pt idx="14">
                  <c:v>0.73187653567094502</c:v>
                </c:pt>
                <c:pt idx="15">
                  <c:v>0.60097997265210856</c:v>
                </c:pt>
                <c:pt idx="16">
                  <c:v>0.46447237211957465</c:v>
                </c:pt>
                <c:pt idx="17">
                  <c:v>0.37153212852962902</c:v>
                </c:pt>
                <c:pt idx="18">
                  <c:v>0.3470928295805894</c:v>
                </c:pt>
                <c:pt idx="19">
                  <c:v>0.32084196396439341</c:v>
                </c:pt>
                <c:pt idx="20">
                  <c:v>0.3121289698240195</c:v>
                </c:pt>
                <c:pt idx="21">
                  <c:v>0.3036189974262305</c:v>
                </c:pt>
                <c:pt idx="22">
                  <c:v>0.26508310720938738</c:v>
                </c:pt>
                <c:pt idx="23">
                  <c:v>0.24462618175159692</c:v>
                </c:pt>
                <c:pt idx="24">
                  <c:v>0.23873731354017924</c:v>
                </c:pt>
                <c:pt idx="25">
                  <c:v>0.24218814422152801</c:v>
                </c:pt>
                <c:pt idx="26">
                  <c:v>0.24874107663563041</c:v>
                </c:pt>
                <c:pt idx="27">
                  <c:v>0.24895768910780053</c:v>
                </c:pt>
                <c:pt idx="28">
                  <c:v>0.23263498445752492</c:v>
                </c:pt>
                <c:pt idx="29">
                  <c:v>0.2449651761614737</c:v>
                </c:pt>
                <c:pt idx="30">
                  <c:v>0.21931692037771441</c:v>
                </c:pt>
              </c:numCache>
            </c:numRef>
          </c:yVal>
          <c:smooth val="1"/>
        </c:ser>
        <c:ser>
          <c:idx val="1"/>
          <c:order val="1"/>
          <c:tx>
            <c:strRef>
              <c:f>M0005176_1!$C$35</c:f>
              <c:strCache>
                <c:ptCount val="1"/>
                <c:pt idx="0">
                  <c:v>cortex</c:v>
                </c:pt>
              </c:strCache>
            </c:strRef>
          </c:tx>
          <c:spPr>
            <a:ln>
              <a:solidFill>
                <a:srgbClr val="00B0F0"/>
              </a:solidFill>
              <a:prstDash val="sysDot"/>
            </a:ln>
          </c:spPr>
          <c:marker>
            <c:symbol val="square"/>
            <c:size val="5"/>
            <c:spPr>
              <a:solidFill>
                <a:srgbClr val="00B0F0"/>
              </a:solidFill>
            </c:spPr>
          </c:marker>
          <c:xVal>
            <c:numRef>
              <c:f>M0005176_1!$D$35:$D$65</c:f>
              <c:numCache>
                <c:formatCode>General</c:formatCode>
                <c:ptCount val="31"/>
                <c:pt idx="0">
                  <c:v>7.5</c:v>
                </c:pt>
                <c:pt idx="1">
                  <c:v>22.5</c:v>
                </c:pt>
                <c:pt idx="2">
                  <c:v>37.5</c:v>
                </c:pt>
                <c:pt idx="3">
                  <c:v>52.5</c:v>
                </c:pt>
                <c:pt idx="4">
                  <c:v>90</c:v>
                </c:pt>
                <c:pt idx="5">
                  <c:v>150</c:v>
                </c:pt>
                <c:pt idx="6">
                  <c:v>210</c:v>
                </c:pt>
                <c:pt idx="7">
                  <c:v>270</c:v>
                </c:pt>
                <c:pt idx="8">
                  <c:v>390</c:v>
                </c:pt>
                <c:pt idx="9">
                  <c:v>570</c:v>
                </c:pt>
                <c:pt idx="10">
                  <c:v>750</c:v>
                </c:pt>
                <c:pt idx="11">
                  <c:v>930</c:v>
                </c:pt>
                <c:pt idx="12">
                  <c:v>1110</c:v>
                </c:pt>
                <c:pt idx="13">
                  <c:v>1350</c:v>
                </c:pt>
                <c:pt idx="14">
                  <c:v>1650</c:v>
                </c:pt>
                <c:pt idx="15">
                  <c:v>1950</c:v>
                </c:pt>
                <c:pt idx="16">
                  <c:v>2250</c:v>
                </c:pt>
                <c:pt idx="17">
                  <c:v>2550</c:v>
                </c:pt>
                <c:pt idx="18">
                  <c:v>2850</c:v>
                </c:pt>
                <c:pt idx="19">
                  <c:v>3150</c:v>
                </c:pt>
                <c:pt idx="20">
                  <c:v>3450</c:v>
                </c:pt>
                <c:pt idx="21">
                  <c:v>3780</c:v>
                </c:pt>
                <c:pt idx="22">
                  <c:v>4140</c:v>
                </c:pt>
                <c:pt idx="23">
                  <c:v>4500</c:v>
                </c:pt>
                <c:pt idx="24">
                  <c:v>4860</c:v>
                </c:pt>
                <c:pt idx="25">
                  <c:v>5220</c:v>
                </c:pt>
                <c:pt idx="26">
                  <c:v>5580</c:v>
                </c:pt>
                <c:pt idx="27">
                  <c:v>5940</c:v>
                </c:pt>
                <c:pt idx="28">
                  <c:v>6300</c:v>
                </c:pt>
                <c:pt idx="29">
                  <c:v>6660</c:v>
                </c:pt>
                <c:pt idx="30">
                  <c:v>7020</c:v>
                </c:pt>
              </c:numCache>
            </c:numRef>
          </c:xVal>
          <c:yVal>
            <c:numRef>
              <c:f>M0005176_2!$G$35:$G$65</c:f>
              <c:numCache>
                <c:formatCode>General</c:formatCode>
                <c:ptCount val="31"/>
                <c:pt idx="0">
                  <c:v>0.37915058042790567</c:v>
                </c:pt>
                <c:pt idx="1">
                  <c:v>0.76886214721613799</c:v>
                </c:pt>
                <c:pt idx="2">
                  <c:v>0.75875114155759393</c:v>
                </c:pt>
                <c:pt idx="3">
                  <c:v>0.72219908644422193</c:v>
                </c:pt>
                <c:pt idx="4">
                  <c:v>0.64134916673985765</c:v>
                </c:pt>
                <c:pt idx="5">
                  <c:v>0.54054695560216459</c:v>
                </c:pt>
                <c:pt idx="6">
                  <c:v>0.46295356286598532</c:v>
                </c:pt>
                <c:pt idx="7">
                  <c:v>0.42300097160448941</c:v>
                </c:pt>
                <c:pt idx="8">
                  <c:v>0.36715518898796867</c:v>
                </c:pt>
                <c:pt idx="9">
                  <c:v>0.32787726333829986</c:v>
                </c:pt>
                <c:pt idx="10">
                  <c:v>0.30534838853762636</c:v>
                </c:pt>
                <c:pt idx="11">
                  <c:v>0.31082988991065225</c:v>
                </c:pt>
                <c:pt idx="12">
                  <c:v>0.29687855093780946</c:v>
                </c:pt>
                <c:pt idx="13">
                  <c:v>0.29266695778859098</c:v>
                </c:pt>
                <c:pt idx="14">
                  <c:v>0.30042654697758725</c:v>
                </c:pt>
                <c:pt idx="15">
                  <c:v>0.28416353863083599</c:v>
                </c:pt>
                <c:pt idx="16">
                  <c:v>0.25176442244511127</c:v>
                </c:pt>
                <c:pt idx="17">
                  <c:v>0.24428330992566041</c:v>
                </c:pt>
                <c:pt idx="18">
                  <c:v>0.25182839731609197</c:v>
                </c:pt>
                <c:pt idx="19">
                  <c:v>0.24597998319771053</c:v>
                </c:pt>
                <c:pt idx="20">
                  <c:v>0.253268690558489</c:v>
                </c:pt>
                <c:pt idx="21">
                  <c:v>0.25103775537293599</c:v>
                </c:pt>
                <c:pt idx="22">
                  <c:v>0.25793898127849973</c:v>
                </c:pt>
                <c:pt idx="23">
                  <c:v>0.26248582754127298</c:v>
                </c:pt>
                <c:pt idx="24">
                  <c:v>0.27052444348857702</c:v>
                </c:pt>
                <c:pt idx="25">
                  <c:v>0.275009880671792</c:v>
                </c:pt>
                <c:pt idx="26">
                  <c:v>0.28384901215588798</c:v>
                </c:pt>
                <c:pt idx="27">
                  <c:v>0.28469016048847601</c:v>
                </c:pt>
                <c:pt idx="28">
                  <c:v>0.28756390459282632</c:v>
                </c:pt>
                <c:pt idx="29">
                  <c:v>0.29724434909923708</c:v>
                </c:pt>
                <c:pt idx="30">
                  <c:v>0.30045757572787141</c:v>
                </c:pt>
              </c:numCache>
            </c:numRef>
          </c:yVal>
          <c:smooth val="1"/>
        </c:ser>
        <c:ser>
          <c:idx val="2"/>
          <c:order val="2"/>
          <c:tx>
            <c:strRef>
              <c:f>M0005176_1!$C$66</c:f>
              <c:strCache>
                <c:ptCount val="1"/>
                <c:pt idx="0">
                  <c:v>CBL</c:v>
                </c:pt>
              </c:strCache>
            </c:strRef>
          </c:tx>
          <c:spPr>
            <a:ln>
              <a:solidFill>
                <a:srgbClr val="92D050"/>
              </a:solidFill>
              <a:prstDash val="sysDot"/>
            </a:ln>
          </c:spPr>
          <c:marker>
            <c:symbol val="triangle"/>
            <c:size val="5"/>
            <c:spPr>
              <a:solidFill>
                <a:srgbClr val="92D050"/>
              </a:solidFill>
            </c:spPr>
          </c:marker>
          <c:xVal>
            <c:numRef>
              <c:f>M0005176_1!$D$66:$D$96</c:f>
              <c:numCache>
                <c:formatCode>General</c:formatCode>
                <c:ptCount val="31"/>
                <c:pt idx="0">
                  <c:v>7.5</c:v>
                </c:pt>
                <c:pt idx="1">
                  <c:v>22.5</c:v>
                </c:pt>
                <c:pt idx="2">
                  <c:v>37.5</c:v>
                </c:pt>
                <c:pt idx="3">
                  <c:v>52.5</c:v>
                </c:pt>
                <c:pt idx="4">
                  <c:v>90</c:v>
                </c:pt>
                <c:pt idx="5">
                  <c:v>150</c:v>
                </c:pt>
                <c:pt idx="6">
                  <c:v>210</c:v>
                </c:pt>
                <c:pt idx="7">
                  <c:v>270</c:v>
                </c:pt>
                <c:pt idx="8">
                  <c:v>390</c:v>
                </c:pt>
                <c:pt idx="9">
                  <c:v>570</c:v>
                </c:pt>
                <c:pt idx="10">
                  <c:v>750</c:v>
                </c:pt>
                <c:pt idx="11">
                  <c:v>930</c:v>
                </c:pt>
                <c:pt idx="12">
                  <c:v>1110</c:v>
                </c:pt>
                <c:pt idx="13">
                  <c:v>1350</c:v>
                </c:pt>
                <c:pt idx="14">
                  <c:v>1650</c:v>
                </c:pt>
                <c:pt idx="15">
                  <c:v>1950</c:v>
                </c:pt>
                <c:pt idx="16">
                  <c:v>2250</c:v>
                </c:pt>
                <c:pt idx="17">
                  <c:v>2550</c:v>
                </c:pt>
                <c:pt idx="18">
                  <c:v>2850</c:v>
                </c:pt>
                <c:pt idx="19">
                  <c:v>3150</c:v>
                </c:pt>
                <c:pt idx="20">
                  <c:v>3450</c:v>
                </c:pt>
                <c:pt idx="21">
                  <c:v>3780</c:v>
                </c:pt>
                <c:pt idx="22">
                  <c:v>4140</c:v>
                </c:pt>
                <c:pt idx="23">
                  <c:v>4500</c:v>
                </c:pt>
                <c:pt idx="24">
                  <c:v>4860</c:v>
                </c:pt>
                <c:pt idx="25">
                  <c:v>5220</c:v>
                </c:pt>
                <c:pt idx="26">
                  <c:v>5580</c:v>
                </c:pt>
                <c:pt idx="27">
                  <c:v>5940</c:v>
                </c:pt>
                <c:pt idx="28">
                  <c:v>6300</c:v>
                </c:pt>
                <c:pt idx="29">
                  <c:v>6660</c:v>
                </c:pt>
                <c:pt idx="30">
                  <c:v>7020</c:v>
                </c:pt>
              </c:numCache>
            </c:numRef>
          </c:xVal>
          <c:yVal>
            <c:numRef>
              <c:f>M0005176_2!$G$66:$G$96</c:f>
              <c:numCache>
                <c:formatCode>General</c:formatCode>
                <c:ptCount val="31"/>
                <c:pt idx="0">
                  <c:v>0.36732414272765246</c:v>
                </c:pt>
                <c:pt idx="1">
                  <c:v>0.98392786021420398</c:v>
                </c:pt>
                <c:pt idx="2">
                  <c:v>0.93183805508969264</c:v>
                </c:pt>
                <c:pt idx="3">
                  <c:v>0.967839183905016</c:v>
                </c:pt>
                <c:pt idx="4">
                  <c:v>0.75013127741255892</c:v>
                </c:pt>
                <c:pt idx="5">
                  <c:v>0.58741494634238456</c:v>
                </c:pt>
                <c:pt idx="6">
                  <c:v>0.47099162120222798</c:v>
                </c:pt>
                <c:pt idx="7">
                  <c:v>0.35035511289256932</c:v>
                </c:pt>
                <c:pt idx="8">
                  <c:v>0.26992948870032502</c:v>
                </c:pt>
                <c:pt idx="9">
                  <c:v>0.26348896158211665</c:v>
                </c:pt>
                <c:pt idx="10">
                  <c:v>0.23059302463497897</c:v>
                </c:pt>
                <c:pt idx="11">
                  <c:v>0.21914854743127701</c:v>
                </c:pt>
                <c:pt idx="12">
                  <c:v>0.210382087244049</c:v>
                </c:pt>
                <c:pt idx="13">
                  <c:v>0.21329223575587938</c:v>
                </c:pt>
                <c:pt idx="14">
                  <c:v>0.18804127204198992</c:v>
                </c:pt>
                <c:pt idx="15">
                  <c:v>0.19312524944992124</c:v>
                </c:pt>
                <c:pt idx="16">
                  <c:v>0.2241979528014244</c:v>
                </c:pt>
                <c:pt idx="17">
                  <c:v>0.20951486218597992</c:v>
                </c:pt>
                <c:pt idx="18">
                  <c:v>0.22799711916572821</c:v>
                </c:pt>
                <c:pt idx="19">
                  <c:v>0.21645573610061641</c:v>
                </c:pt>
                <c:pt idx="20">
                  <c:v>0.21781366015265399</c:v>
                </c:pt>
                <c:pt idx="21">
                  <c:v>0.22509905329550023</c:v>
                </c:pt>
                <c:pt idx="22">
                  <c:v>0.21857661799382888</c:v>
                </c:pt>
                <c:pt idx="23">
                  <c:v>0.21737946367379499</c:v>
                </c:pt>
                <c:pt idx="24">
                  <c:v>0.20213965820773797</c:v>
                </c:pt>
                <c:pt idx="25">
                  <c:v>0.23380808304176692</c:v>
                </c:pt>
                <c:pt idx="26">
                  <c:v>0.21955867470712692</c:v>
                </c:pt>
                <c:pt idx="27">
                  <c:v>0.20903382017652244</c:v>
                </c:pt>
                <c:pt idx="28">
                  <c:v>0.23496426036765999</c:v>
                </c:pt>
                <c:pt idx="29">
                  <c:v>0.23075876421039501</c:v>
                </c:pt>
                <c:pt idx="30">
                  <c:v>0.22652514460390213</c:v>
                </c:pt>
              </c:numCache>
            </c:numRef>
          </c:yVal>
          <c:smooth val="1"/>
        </c:ser>
        <c:dLbls>
          <c:showLegendKey val="0"/>
          <c:showVal val="0"/>
          <c:showCatName val="0"/>
          <c:showSerName val="0"/>
          <c:showPercent val="0"/>
          <c:showBubbleSize val="0"/>
        </c:dLbls>
        <c:axId val="173261952"/>
        <c:axId val="173264256"/>
      </c:scatterChart>
      <c:valAx>
        <c:axId val="173261952"/>
        <c:scaling>
          <c:orientation val="minMax"/>
        </c:scaling>
        <c:delete val="0"/>
        <c:axPos val="b"/>
        <c:title>
          <c:tx>
            <c:rich>
              <a:bodyPr/>
              <a:lstStyle/>
              <a:p>
                <a:pPr>
                  <a:defRPr>
                    <a:solidFill>
                      <a:schemeClr val="bg2"/>
                    </a:solidFill>
                  </a:defRPr>
                </a:pPr>
                <a:r>
                  <a:rPr lang="en-US" dirty="0" smtClean="0">
                    <a:solidFill>
                      <a:schemeClr val="bg2"/>
                    </a:solidFill>
                  </a:rPr>
                  <a:t>Time</a:t>
                </a:r>
                <a:r>
                  <a:rPr lang="en-US" baseline="0" dirty="0" smtClean="0">
                    <a:solidFill>
                      <a:schemeClr val="bg2"/>
                    </a:solidFill>
                  </a:rPr>
                  <a:t> </a:t>
                </a:r>
                <a:r>
                  <a:rPr lang="en-US" baseline="0" dirty="0" err="1" smtClean="0">
                    <a:solidFill>
                      <a:schemeClr val="bg2"/>
                    </a:solidFill>
                  </a:rPr>
                  <a:t>p.i</a:t>
                </a:r>
                <a:r>
                  <a:rPr lang="en-US" baseline="0" dirty="0" smtClean="0">
                    <a:solidFill>
                      <a:schemeClr val="bg2"/>
                    </a:solidFill>
                  </a:rPr>
                  <a:t>. (s)</a:t>
                </a:r>
                <a:endParaRPr lang="en-US" dirty="0">
                  <a:solidFill>
                    <a:schemeClr val="bg2"/>
                  </a:solidFill>
                </a:endParaRPr>
              </a:p>
            </c:rich>
          </c:tx>
          <c:layout/>
          <c:overlay val="0"/>
        </c:title>
        <c:numFmt formatCode="General" sourceLinked="1"/>
        <c:majorTickMark val="out"/>
        <c:minorTickMark val="none"/>
        <c:tickLblPos val="nextTo"/>
        <c:crossAx val="173264256"/>
        <c:crosses val="autoZero"/>
        <c:crossBetween val="midCat"/>
      </c:valAx>
      <c:valAx>
        <c:axId val="173264256"/>
        <c:scaling>
          <c:orientation val="minMax"/>
        </c:scaling>
        <c:delete val="0"/>
        <c:axPos val="l"/>
        <c:title>
          <c:tx>
            <c:rich>
              <a:bodyPr rot="-5400000" vert="horz"/>
              <a:lstStyle/>
              <a:p>
                <a:pPr>
                  <a:defRPr/>
                </a:pPr>
                <a:r>
                  <a:rPr lang="en-US" dirty="0" smtClean="0"/>
                  <a:t>SUV</a:t>
                </a:r>
                <a:endParaRPr lang="en-US" dirty="0"/>
              </a:p>
            </c:rich>
          </c:tx>
          <c:layout>
            <c:manualLayout>
              <c:xMode val="edge"/>
              <c:yMode val="edge"/>
              <c:x val="1.4249679900025149E-2"/>
              <c:y val="0.43116243695172346"/>
            </c:manualLayout>
          </c:layout>
          <c:overlay val="0"/>
        </c:title>
        <c:numFmt formatCode="General" sourceLinked="1"/>
        <c:majorTickMark val="out"/>
        <c:minorTickMark val="none"/>
        <c:tickLblPos val="nextTo"/>
        <c:txPr>
          <a:bodyPr/>
          <a:lstStyle/>
          <a:p>
            <a:pPr>
              <a:defRPr>
                <a:solidFill>
                  <a:schemeClr val="bg2"/>
                </a:solidFill>
              </a:defRPr>
            </a:pPr>
            <a:endParaRPr lang="en-US"/>
          </a:p>
        </c:txPr>
        <c:crossAx val="173261952"/>
        <c:crosses val="autoZero"/>
        <c:crossBetween val="midCat"/>
      </c:valAx>
      <c:spPr>
        <a:ln>
          <a:solidFill>
            <a:schemeClr val="bg1"/>
          </a:solidFill>
        </a:ln>
      </c:spPr>
    </c:plotArea>
    <c:legend>
      <c:legendPos val="r"/>
      <c:layout>
        <c:manualLayout>
          <c:xMode val="edge"/>
          <c:yMode val="edge"/>
          <c:x val="0.63312991547825326"/>
          <c:y val="2.6959194499805612E-2"/>
          <c:w val="0.30829336746934582"/>
          <c:h val="0.3300015777828990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57774615550408E-2"/>
          <c:y val="2.7604875909204248E-2"/>
          <c:w val="0.86911335588641558"/>
          <c:h val="0.86891453957973663"/>
        </c:manualLayout>
      </c:layout>
      <c:scatterChart>
        <c:scatterStyle val="lineMarker"/>
        <c:varyColors val="0"/>
        <c:ser>
          <c:idx val="0"/>
          <c:order val="0"/>
          <c:tx>
            <c:strRef>
              <c:f>'HV020'!$L$2</c:f>
              <c:strCache>
                <c:ptCount val="1"/>
                <c:pt idx="0">
                  <c:v>putamen</c:v>
                </c:pt>
              </c:strCache>
            </c:strRef>
          </c:tx>
          <c:spPr>
            <a:ln w="28575">
              <a:noFill/>
            </a:ln>
          </c:spPr>
          <c:marker>
            <c:symbol val="diamond"/>
            <c:size val="8"/>
            <c:spPr>
              <a:solidFill>
                <a:schemeClr val="accent2"/>
              </a:solidFill>
              <a:ln w="25400">
                <a:solidFill>
                  <a:schemeClr val="accent2"/>
                </a:solid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'HV020'!$L$3:$L$34</c:f>
              <c:numCache>
                <c:formatCode>General</c:formatCode>
                <c:ptCount val="32"/>
                <c:pt idx="0">
                  <c:v>0.274567957201166</c:v>
                </c:pt>
                <c:pt idx="1">
                  <c:v>1.9017615864334299</c:v>
                </c:pt>
                <c:pt idx="2">
                  <c:v>1.6249798053644298</c:v>
                </c:pt>
                <c:pt idx="3">
                  <c:v>1.8266247503984432</c:v>
                </c:pt>
                <c:pt idx="4">
                  <c:v>2.0022117101263404</c:v>
                </c:pt>
                <c:pt idx="5">
                  <c:v>1.9803225922643339</c:v>
                </c:pt>
                <c:pt idx="6">
                  <c:v>2.063403083965015</c:v>
                </c:pt>
                <c:pt idx="7">
                  <c:v>2.2917118677939796</c:v>
                </c:pt>
                <c:pt idx="8">
                  <c:v>2.5098173646258477</c:v>
                </c:pt>
                <c:pt idx="9">
                  <c:v>2.5745083736054428</c:v>
                </c:pt>
                <c:pt idx="10">
                  <c:v>2.6449406257337227</c:v>
                </c:pt>
                <c:pt idx="11">
                  <c:v>2.5452777077939785</c:v>
                </c:pt>
                <c:pt idx="12">
                  <c:v>2.4774510856365408</c:v>
                </c:pt>
                <c:pt idx="13">
                  <c:v>2.3473173963070986</c:v>
                </c:pt>
                <c:pt idx="14">
                  <c:v>2.2451473104761912</c:v>
                </c:pt>
                <c:pt idx="15">
                  <c:v>2.1272412151603532</c:v>
                </c:pt>
                <c:pt idx="16">
                  <c:v>2.0163541768707467</c:v>
                </c:pt>
                <c:pt idx="17">
                  <c:v>1.9266079494266306</c:v>
                </c:pt>
                <c:pt idx="18">
                  <c:v>1.8427238761904758</c:v>
                </c:pt>
                <c:pt idx="19">
                  <c:v>1.8157146553547112</c:v>
                </c:pt>
                <c:pt idx="20">
                  <c:v>1.6990149955685141</c:v>
                </c:pt>
                <c:pt idx="21">
                  <c:v>1.6317583615549081</c:v>
                </c:pt>
                <c:pt idx="22">
                  <c:v>1.5498805108649178</c:v>
                </c:pt>
                <c:pt idx="23">
                  <c:v>1.5738123045675421</c:v>
                </c:pt>
                <c:pt idx="24">
                  <c:v>1.4693516907677358</c:v>
                </c:pt>
                <c:pt idx="25">
                  <c:v>1.424437494344023</c:v>
                </c:pt>
                <c:pt idx="26">
                  <c:v>1.1937287610884351</c:v>
                </c:pt>
                <c:pt idx="27">
                  <c:v>1.2334588552769679</c:v>
                </c:pt>
                <c:pt idx="28">
                  <c:v>1.139267746977648</c:v>
                </c:pt>
                <c:pt idx="29">
                  <c:v>1.0738141136637511</c:v>
                </c:pt>
                <c:pt idx="30">
                  <c:v>1.0544806714480093</c:v>
                </c:pt>
                <c:pt idx="31">
                  <c:v>1.0646391613994171</c:v>
                </c:pt>
              </c:numCache>
            </c:numRef>
          </c:yVal>
          <c:smooth val="0"/>
        </c:ser>
        <c:ser>
          <c:idx val="1"/>
          <c:order val="1"/>
          <c:tx>
            <c:strRef>
              <c:f>'HV020'!$M$2</c:f>
              <c:strCache>
                <c:ptCount val="1"/>
                <c:pt idx="0">
                  <c:v>caudate_nucleus</c:v>
                </c:pt>
              </c:strCache>
            </c:strRef>
          </c:tx>
          <c:spPr>
            <a:ln w="28575">
              <a:noFill/>
            </a:ln>
          </c:spPr>
          <c:marker>
            <c:symbol val="square"/>
            <c:size val="8"/>
            <c:spPr>
              <a:solidFill>
                <a:schemeClr val="accent6"/>
              </a:solidFill>
              <a:ln w="25400">
                <a:no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'HV020'!$M$3:$M$34</c:f>
              <c:numCache>
                <c:formatCode>General</c:formatCode>
                <c:ptCount val="32"/>
                <c:pt idx="0">
                  <c:v>0.24298765803692926</c:v>
                </c:pt>
                <c:pt idx="1">
                  <c:v>1.8242668233236161</c:v>
                </c:pt>
                <c:pt idx="2">
                  <c:v>1.3457362328474221</c:v>
                </c:pt>
                <c:pt idx="3">
                  <c:v>1.411190146666667</c:v>
                </c:pt>
                <c:pt idx="4">
                  <c:v>1.6385880697764839</c:v>
                </c:pt>
                <c:pt idx="5">
                  <c:v>1.5773023580563659</c:v>
                </c:pt>
                <c:pt idx="6">
                  <c:v>1.6998096355685131</c:v>
                </c:pt>
                <c:pt idx="7">
                  <c:v>1.7475604038095238</c:v>
                </c:pt>
                <c:pt idx="8">
                  <c:v>1.9393000162487861</c:v>
                </c:pt>
                <c:pt idx="9">
                  <c:v>1.9939528417104013</c:v>
                </c:pt>
                <c:pt idx="10">
                  <c:v>2.0181398747521881</c:v>
                </c:pt>
                <c:pt idx="11">
                  <c:v>1.8864820425267277</c:v>
                </c:pt>
                <c:pt idx="12">
                  <c:v>1.7837876515840618</c:v>
                </c:pt>
                <c:pt idx="13">
                  <c:v>1.7166732863751197</c:v>
                </c:pt>
                <c:pt idx="14">
                  <c:v>1.5143077812633641</c:v>
                </c:pt>
                <c:pt idx="15">
                  <c:v>1.4668242606413975</c:v>
                </c:pt>
                <c:pt idx="16">
                  <c:v>1.3617131596501459</c:v>
                </c:pt>
                <c:pt idx="17">
                  <c:v>1.2456736225850338</c:v>
                </c:pt>
                <c:pt idx="18">
                  <c:v>1.197803332983479</c:v>
                </c:pt>
                <c:pt idx="19">
                  <c:v>1.0968466576870735</c:v>
                </c:pt>
                <c:pt idx="20">
                  <c:v>1.0051224369679299</c:v>
                </c:pt>
                <c:pt idx="21">
                  <c:v>1.0175783306899886</c:v>
                </c:pt>
                <c:pt idx="22">
                  <c:v>0.93280147094266297</c:v>
                </c:pt>
                <c:pt idx="23">
                  <c:v>0.8695199081049555</c:v>
                </c:pt>
                <c:pt idx="24">
                  <c:v>0.84726604392614158</c:v>
                </c:pt>
                <c:pt idx="25">
                  <c:v>0.77571159424684266</c:v>
                </c:pt>
                <c:pt idx="26">
                  <c:v>0.72405926005830978</c:v>
                </c:pt>
                <c:pt idx="27">
                  <c:v>0.65818176563654063</c:v>
                </c:pt>
                <c:pt idx="28">
                  <c:v>0.65465270180758062</c:v>
                </c:pt>
                <c:pt idx="29">
                  <c:v>0.64510216186588898</c:v>
                </c:pt>
                <c:pt idx="30">
                  <c:v>0.59193573893100049</c:v>
                </c:pt>
                <c:pt idx="31">
                  <c:v>0.63158853123420799</c:v>
                </c:pt>
              </c:numCache>
            </c:numRef>
          </c:yVal>
          <c:smooth val="0"/>
        </c:ser>
        <c:ser>
          <c:idx val="2"/>
          <c:order val="2"/>
          <c:tx>
            <c:strRef>
              <c:f>'HV020'!$N$2</c:f>
              <c:strCache>
                <c:ptCount val="1"/>
                <c:pt idx="0">
                  <c:v>ventral_striatum</c:v>
                </c:pt>
              </c:strCache>
            </c:strRef>
          </c:tx>
          <c:spPr>
            <a:ln w="28575">
              <a:noFill/>
            </a:ln>
          </c:spPr>
          <c:marker>
            <c:symbol val="triangle"/>
            <c:size val="8"/>
            <c:spPr>
              <a:solidFill>
                <a:srgbClr val="3366FF"/>
              </a:solidFill>
              <a:ln w="25400">
                <a:no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'HV020'!$N$3:$N$34</c:f>
              <c:numCache>
                <c:formatCode>General</c:formatCode>
                <c:ptCount val="32"/>
                <c:pt idx="0">
                  <c:v>0.32234065745383933</c:v>
                </c:pt>
                <c:pt idx="1">
                  <c:v>2.4384234614965989</c:v>
                </c:pt>
                <c:pt idx="2">
                  <c:v>1.7494902519339157</c:v>
                </c:pt>
                <c:pt idx="3">
                  <c:v>1.225405966297376</c:v>
                </c:pt>
                <c:pt idx="4">
                  <c:v>1.6333848264723041</c:v>
                </c:pt>
                <c:pt idx="5">
                  <c:v>1.6846114219630743</c:v>
                </c:pt>
                <c:pt idx="6">
                  <c:v>1.8517882995140897</c:v>
                </c:pt>
                <c:pt idx="7">
                  <c:v>1.7714557963848399</c:v>
                </c:pt>
                <c:pt idx="8">
                  <c:v>1.8424786691933921</c:v>
                </c:pt>
                <c:pt idx="9">
                  <c:v>1.789069130223518</c:v>
                </c:pt>
                <c:pt idx="10">
                  <c:v>1.8109319023906698</c:v>
                </c:pt>
                <c:pt idx="11">
                  <c:v>1.6968399618270189</c:v>
                </c:pt>
                <c:pt idx="12">
                  <c:v>1.5272152830320698</c:v>
                </c:pt>
                <c:pt idx="13">
                  <c:v>1.403537504606414</c:v>
                </c:pt>
                <c:pt idx="14">
                  <c:v>1.3037020865694837</c:v>
                </c:pt>
                <c:pt idx="15">
                  <c:v>1.177411548804665</c:v>
                </c:pt>
                <c:pt idx="16">
                  <c:v>1.1010148649173961</c:v>
                </c:pt>
                <c:pt idx="17">
                  <c:v>0.98854056489795727</c:v>
                </c:pt>
                <c:pt idx="18">
                  <c:v>0.92786061986394597</c:v>
                </c:pt>
                <c:pt idx="19">
                  <c:v>0.82303468676384905</c:v>
                </c:pt>
                <c:pt idx="20">
                  <c:v>0.76189277379980691</c:v>
                </c:pt>
                <c:pt idx="21">
                  <c:v>0.75690563335277172</c:v>
                </c:pt>
                <c:pt idx="22">
                  <c:v>0.72635416536443098</c:v>
                </c:pt>
                <c:pt idx="23">
                  <c:v>0.68383902297376165</c:v>
                </c:pt>
                <c:pt idx="24">
                  <c:v>0.67939296237123403</c:v>
                </c:pt>
                <c:pt idx="25">
                  <c:v>0.59988994775510196</c:v>
                </c:pt>
                <c:pt idx="26">
                  <c:v>0.55712183187560704</c:v>
                </c:pt>
                <c:pt idx="27">
                  <c:v>0.53078661193391696</c:v>
                </c:pt>
                <c:pt idx="28">
                  <c:v>0.50461131168124396</c:v>
                </c:pt>
                <c:pt idx="29">
                  <c:v>0.47684029947521933</c:v>
                </c:pt>
                <c:pt idx="30">
                  <c:v>0.5104705624878515</c:v>
                </c:pt>
                <c:pt idx="31">
                  <c:v>0.46348411871720147</c:v>
                </c:pt>
              </c:numCache>
            </c:numRef>
          </c:yVal>
          <c:smooth val="0"/>
        </c:ser>
        <c:ser>
          <c:idx val="3"/>
          <c:order val="3"/>
          <c:tx>
            <c:strRef>
              <c:f>'HV020'!$O$2</c:f>
              <c:strCache>
                <c:ptCount val="1"/>
                <c:pt idx="0">
                  <c:v>substantia_nigra</c:v>
                </c:pt>
              </c:strCache>
            </c:strRef>
          </c:tx>
          <c:spPr>
            <a:ln w="28575">
              <a:noFill/>
            </a:ln>
          </c:spPr>
          <c:marker>
            <c:symbol val="circle"/>
            <c:size val="8"/>
            <c:spPr>
              <a:noFill/>
              <a:ln w="25400">
                <a:solidFill>
                  <a:schemeClr val="accent3"/>
                </a:solid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'HV020'!$O$3:$O$34</c:f>
              <c:numCache>
                <c:formatCode>General</c:formatCode>
                <c:ptCount val="32"/>
                <c:pt idx="0">
                  <c:v>0.27633109236151593</c:v>
                </c:pt>
                <c:pt idx="1">
                  <c:v>3.0714160716423748</c:v>
                </c:pt>
                <c:pt idx="2">
                  <c:v>1.2416198256171038</c:v>
                </c:pt>
                <c:pt idx="3">
                  <c:v>1.489556801205054</c:v>
                </c:pt>
                <c:pt idx="4">
                  <c:v>1.2889153028960161</c:v>
                </c:pt>
                <c:pt idx="5">
                  <c:v>1.2126150948882424</c:v>
                </c:pt>
                <c:pt idx="6">
                  <c:v>1.0573965642759959</c:v>
                </c:pt>
                <c:pt idx="7">
                  <c:v>1.1504456207191451</c:v>
                </c:pt>
                <c:pt idx="8">
                  <c:v>1.1422904939552971</c:v>
                </c:pt>
                <c:pt idx="9">
                  <c:v>1.1654575432847449</c:v>
                </c:pt>
                <c:pt idx="10">
                  <c:v>1.0882408392225473</c:v>
                </c:pt>
                <c:pt idx="11">
                  <c:v>0.95722295086491649</c:v>
                </c:pt>
                <c:pt idx="12">
                  <c:v>0.87190027774538492</c:v>
                </c:pt>
                <c:pt idx="13">
                  <c:v>0.79452245329446103</c:v>
                </c:pt>
                <c:pt idx="14">
                  <c:v>0.70401011743440278</c:v>
                </c:pt>
                <c:pt idx="15">
                  <c:v>0.66929188023323694</c:v>
                </c:pt>
                <c:pt idx="16">
                  <c:v>0.66245534666666761</c:v>
                </c:pt>
                <c:pt idx="17">
                  <c:v>0.57570616789115558</c:v>
                </c:pt>
                <c:pt idx="18">
                  <c:v>0.62023772167152602</c:v>
                </c:pt>
                <c:pt idx="19">
                  <c:v>0.52994604089407205</c:v>
                </c:pt>
                <c:pt idx="20">
                  <c:v>0.51404084136054462</c:v>
                </c:pt>
                <c:pt idx="21">
                  <c:v>0.46458966083576347</c:v>
                </c:pt>
                <c:pt idx="22">
                  <c:v>0.45344723638484047</c:v>
                </c:pt>
                <c:pt idx="23">
                  <c:v>0.38132768944606454</c:v>
                </c:pt>
                <c:pt idx="24">
                  <c:v>0.44970167930029231</c:v>
                </c:pt>
                <c:pt idx="25">
                  <c:v>0.38262559494655046</c:v>
                </c:pt>
                <c:pt idx="26">
                  <c:v>0.36508274406219632</c:v>
                </c:pt>
                <c:pt idx="27">
                  <c:v>0.36871432660835801</c:v>
                </c:pt>
                <c:pt idx="28">
                  <c:v>0.35771755413022399</c:v>
                </c:pt>
                <c:pt idx="29">
                  <c:v>0.2754280255004864</c:v>
                </c:pt>
                <c:pt idx="30">
                  <c:v>0.38078070787172047</c:v>
                </c:pt>
                <c:pt idx="31">
                  <c:v>0.29101691420796955</c:v>
                </c:pt>
              </c:numCache>
            </c:numRef>
          </c:yVal>
          <c:smooth val="0"/>
        </c:ser>
        <c:ser>
          <c:idx val="4"/>
          <c:order val="4"/>
          <c:tx>
            <c:strRef>
              <c:f>'HV020'!$P$2</c:f>
              <c:strCache>
                <c:ptCount val="1"/>
                <c:pt idx="0">
                  <c:v>thalamus</c:v>
                </c:pt>
              </c:strCache>
            </c:strRef>
          </c:tx>
          <c:spPr>
            <a:ln w="28575">
              <a:noFill/>
            </a:ln>
          </c:spPr>
          <c:marker>
            <c:symbol val="plus"/>
            <c:size val="8"/>
            <c:spPr>
              <a:noFill/>
              <a:ln w="25400">
                <a:solidFill>
                  <a:sysClr val="windowText" lastClr="000000"/>
                </a:solid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'HV020'!$P$3:$P$34</c:f>
              <c:numCache>
                <c:formatCode>General</c:formatCode>
                <c:ptCount val="32"/>
                <c:pt idx="0">
                  <c:v>0.24733675444120523</c:v>
                </c:pt>
                <c:pt idx="1">
                  <c:v>1.9968228146161333</c:v>
                </c:pt>
                <c:pt idx="2">
                  <c:v>1.6965486005830901</c:v>
                </c:pt>
                <c:pt idx="3">
                  <c:v>1.7588978560155499</c:v>
                </c:pt>
                <c:pt idx="4">
                  <c:v>1.4274234344023318</c:v>
                </c:pt>
                <c:pt idx="5">
                  <c:v>1.3476854880077751</c:v>
                </c:pt>
                <c:pt idx="6">
                  <c:v>1.3509802263945581</c:v>
                </c:pt>
                <c:pt idx="7">
                  <c:v>1.2742534642565626</c:v>
                </c:pt>
                <c:pt idx="8">
                  <c:v>1.2390889558794937</c:v>
                </c:pt>
                <c:pt idx="9">
                  <c:v>1.1258312536054396</c:v>
                </c:pt>
                <c:pt idx="10">
                  <c:v>0.93360166375121501</c:v>
                </c:pt>
                <c:pt idx="11">
                  <c:v>0.759340199961127</c:v>
                </c:pt>
                <c:pt idx="12">
                  <c:v>0.62785056104956305</c:v>
                </c:pt>
                <c:pt idx="13">
                  <c:v>0.58421697757045621</c:v>
                </c:pt>
                <c:pt idx="14">
                  <c:v>0.51599597216715365</c:v>
                </c:pt>
                <c:pt idx="15">
                  <c:v>0.46739806709426673</c:v>
                </c:pt>
                <c:pt idx="16">
                  <c:v>0.43604119856170975</c:v>
                </c:pt>
                <c:pt idx="17">
                  <c:v>0.37869749986394646</c:v>
                </c:pt>
                <c:pt idx="18">
                  <c:v>0.389410485597669</c:v>
                </c:pt>
                <c:pt idx="19">
                  <c:v>0.36397247440233232</c:v>
                </c:pt>
                <c:pt idx="20">
                  <c:v>0.35241364062196301</c:v>
                </c:pt>
                <c:pt idx="21">
                  <c:v>0.335867906277941</c:v>
                </c:pt>
                <c:pt idx="22">
                  <c:v>0.3115105671525758</c:v>
                </c:pt>
                <c:pt idx="23">
                  <c:v>0.31274470557823131</c:v>
                </c:pt>
                <c:pt idx="24">
                  <c:v>0.29872878608357639</c:v>
                </c:pt>
                <c:pt idx="25">
                  <c:v>0.26988298215743572</c:v>
                </c:pt>
                <c:pt idx="26">
                  <c:v>0.27895899898931048</c:v>
                </c:pt>
                <c:pt idx="27">
                  <c:v>0.26602636206025354</c:v>
                </c:pt>
                <c:pt idx="28">
                  <c:v>0.23763544031098216</c:v>
                </c:pt>
                <c:pt idx="29">
                  <c:v>0.24672034052478123</c:v>
                </c:pt>
                <c:pt idx="30">
                  <c:v>0.24598754254616137</c:v>
                </c:pt>
                <c:pt idx="31">
                  <c:v>0.23576674277939827</c:v>
                </c:pt>
              </c:numCache>
            </c:numRef>
          </c:yVal>
          <c:smooth val="0"/>
        </c:ser>
        <c:ser>
          <c:idx val="5"/>
          <c:order val="5"/>
          <c:tx>
            <c:strRef>
              <c:f>'HV020'!$Q$2</c:f>
              <c:strCache>
                <c:ptCount val="1"/>
                <c:pt idx="0">
                  <c:v>frontal_cortex</c:v>
                </c:pt>
              </c:strCache>
            </c:strRef>
          </c:tx>
          <c:spPr>
            <a:ln w="28575">
              <a:noFill/>
            </a:ln>
          </c:spPr>
          <c:marker>
            <c:symbol val="x"/>
            <c:size val="8"/>
            <c:spPr>
              <a:noFill/>
              <a:ln w="25400">
                <a:solidFill>
                  <a:schemeClr val="bg2">
                    <a:lumMod val="50000"/>
                  </a:schemeClr>
                </a:solid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'HV020'!$Q$3:$Q$34</c:f>
              <c:numCache>
                <c:formatCode>General</c:formatCode>
                <c:ptCount val="32"/>
                <c:pt idx="0">
                  <c:v>0.21452959160349916</c:v>
                </c:pt>
                <c:pt idx="1">
                  <c:v>2.0069268317978621</c:v>
                </c:pt>
                <c:pt idx="2">
                  <c:v>1.5084077926141874</c:v>
                </c:pt>
                <c:pt idx="3">
                  <c:v>1.4409590616132184</c:v>
                </c:pt>
                <c:pt idx="4">
                  <c:v>1.4213289195723986</c:v>
                </c:pt>
                <c:pt idx="5">
                  <c:v>1.2504014076190457</c:v>
                </c:pt>
                <c:pt idx="6">
                  <c:v>1.1402327439455813</c:v>
                </c:pt>
                <c:pt idx="7">
                  <c:v>1.08540312101069</c:v>
                </c:pt>
                <c:pt idx="8">
                  <c:v>1.0399197099708459</c:v>
                </c:pt>
                <c:pt idx="9">
                  <c:v>0.90223677900874533</c:v>
                </c:pt>
                <c:pt idx="10">
                  <c:v>0.76515194573372203</c:v>
                </c:pt>
                <c:pt idx="11">
                  <c:v>0.62230861438289709</c:v>
                </c:pt>
                <c:pt idx="12">
                  <c:v>0.52360731366375179</c:v>
                </c:pt>
                <c:pt idx="13">
                  <c:v>0.47528222312925267</c:v>
                </c:pt>
                <c:pt idx="14">
                  <c:v>0.42580516299319732</c:v>
                </c:pt>
                <c:pt idx="15">
                  <c:v>0.39118742239067167</c:v>
                </c:pt>
                <c:pt idx="16">
                  <c:v>0.3720932431098154</c:v>
                </c:pt>
                <c:pt idx="17">
                  <c:v>0.34278673951409133</c:v>
                </c:pt>
                <c:pt idx="18">
                  <c:v>0.33081102604470447</c:v>
                </c:pt>
                <c:pt idx="19">
                  <c:v>0.328765258658892</c:v>
                </c:pt>
                <c:pt idx="20">
                  <c:v>0.31846204419825147</c:v>
                </c:pt>
                <c:pt idx="21">
                  <c:v>0.30543940952381032</c:v>
                </c:pt>
                <c:pt idx="22">
                  <c:v>0.28322889154519032</c:v>
                </c:pt>
                <c:pt idx="23">
                  <c:v>0.29285444827988366</c:v>
                </c:pt>
                <c:pt idx="24">
                  <c:v>0.28264037123420854</c:v>
                </c:pt>
                <c:pt idx="25">
                  <c:v>0.27115441924198302</c:v>
                </c:pt>
                <c:pt idx="26">
                  <c:v>0.26116864489795932</c:v>
                </c:pt>
                <c:pt idx="27">
                  <c:v>0.24954584435374216</c:v>
                </c:pt>
                <c:pt idx="28">
                  <c:v>0.24733428334305216</c:v>
                </c:pt>
                <c:pt idx="29">
                  <c:v>0.25407253271136993</c:v>
                </c:pt>
                <c:pt idx="30">
                  <c:v>0.24258945504373217</c:v>
                </c:pt>
                <c:pt idx="31">
                  <c:v>0.23606157271137004</c:v>
                </c:pt>
              </c:numCache>
            </c:numRef>
          </c:yVal>
          <c:smooth val="0"/>
        </c:ser>
        <c:ser>
          <c:idx val="6"/>
          <c:order val="6"/>
          <c:tx>
            <c:strRef>
              <c:f>'HV020'!$R$2</c:f>
              <c:strCache>
                <c:ptCount val="1"/>
                <c:pt idx="0">
                  <c:v>cerebellum</c:v>
                </c:pt>
              </c:strCache>
            </c:strRef>
          </c:tx>
          <c:spPr>
            <a:ln w="28575">
              <a:noFill/>
            </a:ln>
          </c:spPr>
          <c:marker>
            <c:symbol val="dash"/>
            <c:size val="8"/>
            <c:spPr>
              <a:ln w="25400">
                <a:solidFill>
                  <a:schemeClr val="accent1"/>
                </a:solid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'HV020'!$R$3:$R$34</c:f>
              <c:numCache>
                <c:formatCode>General</c:formatCode>
                <c:ptCount val="32"/>
                <c:pt idx="0">
                  <c:v>0.34148640396501573</c:v>
                </c:pt>
                <c:pt idx="1">
                  <c:v>2.1094654422157437</c:v>
                </c:pt>
                <c:pt idx="2">
                  <c:v>1.8985868820991258</c:v>
                </c:pt>
                <c:pt idx="3">
                  <c:v>1.864374774460642</c:v>
                </c:pt>
                <c:pt idx="4">
                  <c:v>1.6550427202721101</c:v>
                </c:pt>
                <c:pt idx="5">
                  <c:v>1.568976831137026</c:v>
                </c:pt>
                <c:pt idx="6">
                  <c:v>1.4194102420602515</c:v>
                </c:pt>
                <c:pt idx="7">
                  <c:v>1.4126641475218658</c:v>
                </c:pt>
                <c:pt idx="8">
                  <c:v>1.314908236618076</c:v>
                </c:pt>
                <c:pt idx="9">
                  <c:v>1.1616811254810513</c:v>
                </c:pt>
                <c:pt idx="10">
                  <c:v>0.96967770246841734</c:v>
                </c:pt>
                <c:pt idx="11">
                  <c:v>0.76036921372206001</c:v>
                </c:pt>
                <c:pt idx="12">
                  <c:v>0.59488889663751265</c:v>
                </c:pt>
                <c:pt idx="13">
                  <c:v>0.51881279957239956</c:v>
                </c:pt>
                <c:pt idx="14">
                  <c:v>0.46425001931972831</c:v>
                </c:pt>
                <c:pt idx="15">
                  <c:v>0.42580200645286748</c:v>
                </c:pt>
                <c:pt idx="16">
                  <c:v>0.39184418375121555</c:v>
                </c:pt>
                <c:pt idx="17">
                  <c:v>0.34818258223518039</c:v>
                </c:pt>
                <c:pt idx="18">
                  <c:v>0.33249623245869808</c:v>
                </c:pt>
                <c:pt idx="19">
                  <c:v>0.314943057609329</c:v>
                </c:pt>
                <c:pt idx="20">
                  <c:v>0.30726154231292502</c:v>
                </c:pt>
                <c:pt idx="21">
                  <c:v>0.28419189504373199</c:v>
                </c:pt>
                <c:pt idx="22">
                  <c:v>0.28687667327502486</c:v>
                </c:pt>
                <c:pt idx="23">
                  <c:v>0.26711354091350775</c:v>
                </c:pt>
                <c:pt idx="24">
                  <c:v>0.27593313951409099</c:v>
                </c:pt>
                <c:pt idx="25">
                  <c:v>0.26248042985422854</c:v>
                </c:pt>
                <c:pt idx="26">
                  <c:v>0.23827217504373197</c:v>
                </c:pt>
                <c:pt idx="27">
                  <c:v>0.226744971234208</c:v>
                </c:pt>
                <c:pt idx="28">
                  <c:v>0.227271504567541</c:v>
                </c:pt>
                <c:pt idx="29">
                  <c:v>0.23808312213799826</c:v>
                </c:pt>
                <c:pt idx="30">
                  <c:v>0.22803999129251701</c:v>
                </c:pt>
                <c:pt idx="31">
                  <c:v>0.21986054693877588</c:v>
                </c:pt>
              </c:numCache>
            </c:numRef>
          </c:yVal>
          <c:smooth val="0"/>
        </c:ser>
        <c:ser>
          <c:idx val="7"/>
          <c:order val="7"/>
          <c:tx>
            <c:strRef>
              <c:f>'HV020'!$S$2</c:f>
              <c:strCache>
                <c:ptCount val="1"/>
                <c:pt idx="0">
                  <c:v>white matter</c:v>
                </c:pt>
              </c:strCache>
            </c:strRef>
          </c:tx>
          <c:spPr>
            <a:ln w="28575">
              <a:noFill/>
            </a:ln>
          </c:spPr>
          <c:marker>
            <c:symbol val="star"/>
            <c:size val="8"/>
            <c:spPr>
              <a:ln w="25400">
                <a:solidFill>
                  <a:srgbClr val="FF0000"/>
                </a:solidFill>
              </a:ln>
            </c:spPr>
          </c:marker>
          <c:xVal>
            <c:numRef>
              <c:f>'HV020'!$C$3:$C$34</c:f>
              <c:numCache>
                <c:formatCode>General</c:formatCode>
                <c:ptCount val="32"/>
                <c:pt idx="0">
                  <c:v>7.5</c:v>
                </c:pt>
                <c:pt idx="1">
                  <c:v>22.5</c:v>
                </c:pt>
                <c:pt idx="2">
                  <c:v>37.5</c:v>
                </c:pt>
                <c:pt idx="3">
                  <c:v>52.5</c:v>
                </c:pt>
                <c:pt idx="4">
                  <c:v>90</c:v>
                </c:pt>
                <c:pt idx="5">
                  <c:v>150</c:v>
                </c:pt>
                <c:pt idx="6">
                  <c:v>210</c:v>
                </c:pt>
                <c:pt idx="7">
                  <c:v>270</c:v>
                </c:pt>
                <c:pt idx="8">
                  <c:v>375</c:v>
                </c:pt>
                <c:pt idx="9">
                  <c:v>525</c:v>
                </c:pt>
                <c:pt idx="10">
                  <c:v>750</c:v>
                </c:pt>
                <c:pt idx="11">
                  <c:v>1050</c:v>
                </c:pt>
                <c:pt idx="12">
                  <c:v>1350</c:v>
                </c:pt>
                <c:pt idx="13">
                  <c:v>1650</c:v>
                </c:pt>
                <c:pt idx="14">
                  <c:v>1950</c:v>
                </c:pt>
                <c:pt idx="15">
                  <c:v>2250</c:v>
                </c:pt>
                <c:pt idx="16">
                  <c:v>2550</c:v>
                </c:pt>
                <c:pt idx="17">
                  <c:v>2850</c:v>
                </c:pt>
                <c:pt idx="18">
                  <c:v>3150</c:v>
                </c:pt>
                <c:pt idx="19">
                  <c:v>3450</c:v>
                </c:pt>
                <c:pt idx="20">
                  <c:v>3750</c:v>
                </c:pt>
                <c:pt idx="21">
                  <c:v>4050</c:v>
                </c:pt>
                <c:pt idx="22">
                  <c:v>4350</c:v>
                </c:pt>
                <c:pt idx="23">
                  <c:v>4650</c:v>
                </c:pt>
                <c:pt idx="24">
                  <c:v>4950</c:v>
                </c:pt>
                <c:pt idx="25">
                  <c:v>5249.5</c:v>
                </c:pt>
                <c:pt idx="26">
                  <c:v>6451</c:v>
                </c:pt>
                <c:pt idx="27">
                  <c:v>6751</c:v>
                </c:pt>
                <c:pt idx="28">
                  <c:v>7051</c:v>
                </c:pt>
                <c:pt idx="29">
                  <c:v>7351</c:v>
                </c:pt>
                <c:pt idx="30">
                  <c:v>7651</c:v>
                </c:pt>
                <c:pt idx="31">
                  <c:v>7951</c:v>
                </c:pt>
              </c:numCache>
            </c:numRef>
          </c:xVal>
          <c:yVal>
            <c:numRef>
              <c:f>'HV020'!$S$3:$S$34</c:f>
              <c:numCache>
                <c:formatCode>General</c:formatCode>
                <c:ptCount val="32"/>
                <c:pt idx="0">
                  <c:v>0.19555204353741526</c:v>
                </c:pt>
                <c:pt idx="1">
                  <c:v>0.98503320174927056</c:v>
                </c:pt>
                <c:pt idx="2">
                  <c:v>0.70967157092322763</c:v>
                </c:pt>
                <c:pt idx="3">
                  <c:v>0.59769578149659963</c:v>
                </c:pt>
                <c:pt idx="4">
                  <c:v>0.6106198104178836</c:v>
                </c:pt>
                <c:pt idx="5">
                  <c:v>0.55205342441205096</c:v>
                </c:pt>
                <c:pt idx="6">
                  <c:v>0.63451516066083602</c:v>
                </c:pt>
                <c:pt idx="7">
                  <c:v>0.66839514783284704</c:v>
                </c:pt>
                <c:pt idx="8">
                  <c:v>0.54696882460641405</c:v>
                </c:pt>
                <c:pt idx="9">
                  <c:v>0.55652181512147791</c:v>
                </c:pt>
                <c:pt idx="10">
                  <c:v>0.51954101582118661</c:v>
                </c:pt>
                <c:pt idx="11">
                  <c:v>0.53789182258503521</c:v>
                </c:pt>
                <c:pt idx="12">
                  <c:v>0.56833177473274921</c:v>
                </c:pt>
                <c:pt idx="13">
                  <c:v>0.50883885819242003</c:v>
                </c:pt>
                <c:pt idx="14">
                  <c:v>0.46344841372206047</c:v>
                </c:pt>
                <c:pt idx="15">
                  <c:v>0.4243715121477164</c:v>
                </c:pt>
                <c:pt idx="16">
                  <c:v>0.43693793224489846</c:v>
                </c:pt>
                <c:pt idx="17">
                  <c:v>0.37322999315840666</c:v>
                </c:pt>
                <c:pt idx="18">
                  <c:v>0.37168170499514147</c:v>
                </c:pt>
                <c:pt idx="19">
                  <c:v>0.35159510763848401</c:v>
                </c:pt>
                <c:pt idx="20">
                  <c:v>0.30849729364431533</c:v>
                </c:pt>
                <c:pt idx="21">
                  <c:v>0.33046031098153633</c:v>
                </c:pt>
                <c:pt idx="22">
                  <c:v>0.27911153830903801</c:v>
                </c:pt>
                <c:pt idx="23">
                  <c:v>0.3021623669193394</c:v>
                </c:pt>
                <c:pt idx="24">
                  <c:v>0.27285470452866933</c:v>
                </c:pt>
                <c:pt idx="25">
                  <c:v>0.26293852672497608</c:v>
                </c:pt>
                <c:pt idx="26">
                  <c:v>0.21831986876579226</c:v>
                </c:pt>
                <c:pt idx="27">
                  <c:v>0.20256239677356716</c:v>
                </c:pt>
                <c:pt idx="28">
                  <c:v>0.20195872361516001</c:v>
                </c:pt>
                <c:pt idx="29">
                  <c:v>0.22658576050534501</c:v>
                </c:pt>
                <c:pt idx="30">
                  <c:v>0.21160674728862988</c:v>
                </c:pt>
                <c:pt idx="31">
                  <c:v>0.16404855366375087</c:v>
                </c:pt>
              </c:numCache>
            </c:numRef>
          </c:yVal>
          <c:smooth val="0"/>
        </c:ser>
        <c:dLbls>
          <c:showLegendKey val="0"/>
          <c:showVal val="0"/>
          <c:showCatName val="0"/>
          <c:showSerName val="0"/>
          <c:showPercent val="0"/>
          <c:showBubbleSize val="0"/>
        </c:dLbls>
        <c:axId val="137588096"/>
        <c:axId val="137594752"/>
      </c:scatterChart>
      <c:valAx>
        <c:axId val="137588096"/>
        <c:scaling>
          <c:orientation val="minMax"/>
        </c:scaling>
        <c:delete val="0"/>
        <c:axPos val="b"/>
        <c:title>
          <c:tx>
            <c:rich>
              <a:bodyPr/>
              <a:lstStyle/>
              <a:p>
                <a:pPr>
                  <a:defRPr sz="1200"/>
                </a:pPr>
                <a:r>
                  <a:rPr lang="en-US" sz="1200"/>
                  <a:t>Time PI (sec)</a:t>
                </a:r>
              </a:p>
            </c:rich>
          </c:tx>
          <c:layout/>
          <c:overlay val="0"/>
        </c:title>
        <c:numFmt formatCode="General" sourceLinked="1"/>
        <c:majorTickMark val="out"/>
        <c:minorTickMark val="none"/>
        <c:tickLblPos val="nextTo"/>
        <c:txPr>
          <a:bodyPr/>
          <a:lstStyle/>
          <a:p>
            <a:pPr>
              <a:defRPr sz="1200" b="1"/>
            </a:pPr>
            <a:endParaRPr lang="en-US"/>
          </a:p>
        </c:txPr>
        <c:crossAx val="137594752"/>
        <c:crosses val="autoZero"/>
        <c:crossBetween val="midCat"/>
      </c:valAx>
      <c:valAx>
        <c:axId val="137594752"/>
        <c:scaling>
          <c:orientation val="minMax"/>
        </c:scaling>
        <c:delete val="0"/>
        <c:axPos val="l"/>
        <c:majorGridlines/>
        <c:title>
          <c:tx>
            <c:rich>
              <a:bodyPr rot="-5400000" vert="horz"/>
              <a:lstStyle/>
              <a:p>
                <a:pPr>
                  <a:defRPr sz="1400"/>
                </a:pPr>
                <a:r>
                  <a:rPr lang="en-US" sz="1400"/>
                  <a:t>SUV</a:t>
                </a:r>
              </a:p>
            </c:rich>
          </c:tx>
          <c:layout/>
          <c:overlay val="0"/>
        </c:title>
        <c:numFmt formatCode="General" sourceLinked="1"/>
        <c:majorTickMark val="out"/>
        <c:minorTickMark val="none"/>
        <c:tickLblPos val="nextTo"/>
        <c:txPr>
          <a:bodyPr/>
          <a:lstStyle/>
          <a:p>
            <a:pPr>
              <a:defRPr sz="1400" b="1"/>
            </a:pPr>
            <a:endParaRPr lang="en-US"/>
          </a:p>
        </c:txPr>
        <c:crossAx val="137588096"/>
        <c:crosses val="autoZero"/>
        <c:crossBetween val="midCat"/>
      </c:valAx>
    </c:plotArea>
    <c:legend>
      <c:legendPos val="r"/>
      <c:layout>
        <c:manualLayout>
          <c:xMode val="edge"/>
          <c:yMode val="edge"/>
          <c:x val="0.70001001733727664"/>
          <c:y val="4.5326140801080404E-2"/>
          <c:w val="0.25752251874059701"/>
          <c:h val="0.34801616233110233"/>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descr="Shiregeneric_chart"/>
          <p:cNvSpPr>
            <a:spLocks noGrp="1" noChangeArrowheads="1"/>
          </p:cNvSpPr>
          <p:nvPr>
            <p:ph type="hdr" sz="quarter"/>
          </p:nvPr>
        </p:nvSpPr>
        <p:spPr bwMode="auto">
          <a:xfrm>
            <a:off x="123775" y="241389"/>
            <a:ext cx="2944283" cy="496570"/>
          </a:xfrm>
          <a:prstGeom prst="rect">
            <a:avLst/>
          </a:prstGeom>
          <a:noFill/>
          <a:ln w="28575">
            <a:noFill/>
            <a:miter lim="800000"/>
            <a:headEnd/>
            <a:tailEnd/>
          </a:ln>
        </p:spPr>
        <p:txBody>
          <a:bodyPr vert="horz" wrap="square" lIns="93763" tIns="46881" rIns="93763" bIns="46881" numCol="1" anchor="t" anchorCtr="0" compatLnSpc="1">
            <a:prstTxWarp prst="textNoShape">
              <a:avLst/>
            </a:prstTxWarp>
          </a:bodyPr>
          <a:lstStyle>
            <a:lvl1pPr algn="l">
              <a:defRPr sz="1200"/>
            </a:lvl1pPr>
          </a:lstStyle>
          <a:p>
            <a:r>
              <a:rPr lang="en-US" smtClean="0"/>
              <a:t>JNJ-5339 Janssen_Template_v2.ppt</a:t>
            </a:r>
            <a:endParaRPr lang="en-US"/>
          </a:p>
        </p:txBody>
      </p:sp>
      <p:sp>
        <p:nvSpPr>
          <p:cNvPr id="31747" name="Rectangle 3" descr="Shiregeneric_chart"/>
          <p:cNvSpPr>
            <a:spLocks noGrp="1" noChangeArrowheads="1"/>
          </p:cNvSpPr>
          <p:nvPr>
            <p:ph type="dt" sz="quarter" idx="1"/>
          </p:nvPr>
        </p:nvSpPr>
        <p:spPr bwMode="auto">
          <a:xfrm>
            <a:off x="3641035" y="241389"/>
            <a:ext cx="2944283" cy="496570"/>
          </a:xfrm>
          <a:prstGeom prst="rect">
            <a:avLst/>
          </a:prstGeom>
          <a:noFill/>
          <a:ln w="28575">
            <a:noFill/>
            <a:miter lim="800000"/>
            <a:headEnd/>
            <a:tailEnd/>
          </a:ln>
        </p:spPr>
        <p:txBody>
          <a:bodyPr vert="horz" wrap="square" lIns="93763" tIns="46881" rIns="93763" bIns="46881" numCol="1" anchor="t" anchorCtr="0" compatLnSpc="1">
            <a:prstTxWarp prst="textNoShape">
              <a:avLst/>
            </a:prstTxWarp>
          </a:bodyPr>
          <a:lstStyle>
            <a:lvl1pPr>
              <a:defRPr sz="1200"/>
            </a:lvl1pPr>
          </a:lstStyle>
          <a:p>
            <a:fld id="{1D43FB9D-AB43-DF4F-BC5C-A6E4748BAB51}" type="datetime9">
              <a:rPr lang="en-US" smtClean="0"/>
              <a:pPr/>
              <a:t>9/22/2014 10:42:34 PM</a:t>
            </a:fld>
            <a:endParaRPr lang="en-US"/>
          </a:p>
        </p:txBody>
      </p:sp>
      <p:sp>
        <p:nvSpPr>
          <p:cNvPr id="31748" name="Rectangle 4" descr="Shiregeneric_chart"/>
          <p:cNvSpPr>
            <a:spLocks noGrp="1" noChangeArrowheads="1"/>
          </p:cNvSpPr>
          <p:nvPr>
            <p:ph type="ftr" sz="quarter" idx="2"/>
          </p:nvPr>
        </p:nvSpPr>
        <p:spPr bwMode="auto">
          <a:xfrm>
            <a:off x="123775" y="9243443"/>
            <a:ext cx="2944283" cy="496570"/>
          </a:xfrm>
          <a:prstGeom prst="rect">
            <a:avLst/>
          </a:prstGeom>
          <a:noFill/>
          <a:ln w="28575">
            <a:noFill/>
            <a:miter lim="800000"/>
            <a:headEnd/>
            <a:tailEnd/>
          </a:ln>
        </p:spPr>
        <p:txBody>
          <a:bodyPr vert="horz" wrap="square" lIns="93763" tIns="46881" rIns="93763" bIns="46881" numCol="1" anchor="b" anchorCtr="0" compatLnSpc="1">
            <a:prstTxWarp prst="textNoShape">
              <a:avLst/>
            </a:prstTxWarp>
          </a:bodyPr>
          <a:lstStyle>
            <a:lvl1pPr algn="l">
              <a:defRPr sz="1200"/>
            </a:lvl1pPr>
          </a:lstStyle>
          <a:p>
            <a:endParaRPr lang="en-US" dirty="0"/>
          </a:p>
        </p:txBody>
      </p:sp>
      <p:sp>
        <p:nvSpPr>
          <p:cNvPr id="31749" name="Rectangle 5" descr="Shiregeneric_chart"/>
          <p:cNvSpPr>
            <a:spLocks noGrp="1" noChangeArrowheads="1"/>
          </p:cNvSpPr>
          <p:nvPr>
            <p:ph type="sldNum" sz="quarter" idx="3"/>
          </p:nvPr>
        </p:nvSpPr>
        <p:spPr bwMode="auto">
          <a:xfrm>
            <a:off x="3641035" y="9243443"/>
            <a:ext cx="2944283" cy="496570"/>
          </a:xfrm>
          <a:prstGeom prst="rect">
            <a:avLst/>
          </a:prstGeom>
          <a:noFill/>
          <a:ln w="28575">
            <a:noFill/>
            <a:miter lim="800000"/>
            <a:headEnd/>
            <a:tailEnd/>
          </a:ln>
        </p:spPr>
        <p:txBody>
          <a:bodyPr vert="horz" wrap="square" lIns="93763" tIns="46881" rIns="93763" bIns="46881" numCol="1" anchor="b" anchorCtr="0" compatLnSpc="1">
            <a:prstTxWarp prst="textNoShape">
              <a:avLst/>
            </a:prstTxWarp>
          </a:bodyPr>
          <a:lstStyle>
            <a:lvl1pPr>
              <a:defRPr sz="1200"/>
            </a:lvl1pPr>
          </a:lstStyle>
          <a:p>
            <a:fld id="{F6E5EEDE-DAFB-B740-9EBF-B45672834C63}" type="slidenum">
              <a:rPr lang="en-US"/>
              <a:pPr/>
              <a:t>‹#›</a:t>
            </a:fld>
            <a:endParaRPr lang="en-US"/>
          </a:p>
        </p:txBody>
      </p:sp>
    </p:spTree>
    <p:extLst>
      <p:ext uri="{BB962C8B-B14F-4D97-AF65-F5344CB8AC3E}">
        <p14:creationId xmlns:p14="http://schemas.microsoft.com/office/powerpoint/2010/main" val="342630495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lvl1pPr algn="l">
              <a:defRPr sz="1200"/>
            </a:lvl1pPr>
          </a:lstStyle>
          <a:p>
            <a:r>
              <a:rPr lang="en-US" smtClean="0"/>
              <a:t>JNJ-5339 Janssen_Template_v2.ppt</a:t>
            </a:r>
            <a:endParaRPr lang="en-US"/>
          </a:p>
        </p:txBody>
      </p:sp>
      <p:sp>
        <p:nvSpPr>
          <p:cNvPr id="7171"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lvl1pPr>
              <a:defRPr sz="1200"/>
            </a:lvl1pPr>
          </a:lstStyle>
          <a:p>
            <a:fld id="{D428D4FB-A8E6-C54F-A10F-A4F4AACB0F45}" type="datetime9">
              <a:rPr lang="en-US" smtClean="0"/>
              <a:pPr/>
              <a:t>9/22/2014 10:42:34 PM</a:t>
            </a:fld>
            <a:endParaRPr lang="en-US"/>
          </a:p>
        </p:txBody>
      </p:sp>
      <p:sp>
        <p:nvSpPr>
          <p:cNvPr id="7172" name="Rectangle 4"/>
          <p:cNvSpPr>
            <a:spLocks noGrp="1" noRot="1" noChangeAspect="1" noChangeArrowheads="1" noTextEdit="1"/>
          </p:cNvSpPr>
          <p:nvPr>
            <p:ph type="sldImg" idx="2"/>
          </p:nvPr>
        </p:nvSpPr>
        <p:spPr bwMode="auto">
          <a:xfrm>
            <a:off x="915988" y="744538"/>
            <a:ext cx="4962525" cy="37226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05934" y="4717416"/>
            <a:ext cx="4982633" cy="4469130"/>
          </a:xfrm>
          <a:prstGeom prst="rect">
            <a:avLst/>
          </a:prstGeom>
          <a:noFill/>
          <a:ln w="9525">
            <a:noFill/>
            <a:miter lim="800000"/>
            <a:headEnd/>
            <a:tailEnd/>
          </a:ln>
        </p:spPr>
        <p:txBody>
          <a:bodyPr vert="horz" wrap="square" lIns="93763" tIns="46881" rIns="93763" bIns="4688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3763" tIns="46881" rIns="93763" bIns="46881" numCol="1" anchor="b" anchorCtr="0" compatLnSpc="1">
            <a:prstTxWarp prst="textNoShape">
              <a:avLst/>
            </a:prstTxWarp>
          </a:bodyPr>
          <a:lstStyle>
            <a:lvl1pPr algn="l">
              <a:defRPr sz="1200"/>
            </a:lvl1pPr>
          </a:lstStyle>
          <a:p>
            <a:endParaRPr lang="en-US"/>
          </a:p>
        </p:txBody>
      </p:sp>
      <p:sp>
        <p:nvSpPr>
          <p:cNvPr id="7175"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3763" tIns="46881" rIns="93763" bIns="46881" numCol="1" anchor="b" anchorCtr="0" compatLnSpc="1">
            <a:prstTxWarp prst="textNoShape">
              <a:avLst/>
            </a:prstTxWarp>
          </a:bodyPr>
          <a:lstStyle>
            <a:lvl1pPr>
              <a:defRPr sz="1200"/>
            </a:lvl1pPr>
          </a:lstStyle>
          <a:p>
            <a:fld id="{76002E29-DC6D-0240-8ABC-49177D4C0EA7}" type="slidenum">
              <a:rPr lang="en-US"/>
              <a:pPr/>
              <a:t>‹#›</a:t>
            </a:fld>
            <a:endParaRPr lang="en-US"/>
          </a:p>
        </p:txBody>
      </p:sp>
    </p:spTree>
    <p:extLst>
      <p:ext uri="{BB962C8B-B14F-4D97-AF65-F5344CB8AC3E}">
        <p14:creationId xmlns:p14="http://schemas.microsoft.com/office/powerpoint/2010/main" val="415264823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900" kern="1200">
        <a:solidFill>
          <a:schemeClr val="tx1"/>
        </a:solidFill>
        <a:latin typeface="Arial" pitchFamily="-110" charset="0"/>
        <a:ea typeface="ＭＳ Ｐゴシック" pitchFamily="-110" charset="-128"/>
        <a:cs typeface="ＭＳ Ｐゴシック" pitchFamily="-110" charset="-128"/>
      </a:defRPr>
    </a:lvl1pPr>
    <a:lvl2pPr marL="360045" algn="l" rtl="0" fontAlgn="base">
      <a:spcBef>
        <a:spcPct val="30000"/>
      </a:spcBef>
      <a:spcAft>
        <a:spcPct val="0"/>
      </a:spcAft>
      <a:defRPr sz="900" kern="1200">
        <a:solidFill>
          <a:schemeClr val="tx1"/>
        </a:solidFill>
        <a:latin typeface="Arial" pitchFamily="-110" charset="0"/>
        <a:ea typeface="ＭＳ Ｐゴシック" pitchFamily="-110" charset="-128"/>
        <a:cs typeface="+mn-cs"/>
      </a:defRPr>
    </a:lvl2pPr>
    <a:lvl3pPr marL="720090" algn="l" rtl="0" fontAlgn="base">
      <a:spcBef>
        <a:spcPct val="30000"/>
      </a:spcBef>
      <a:spcAft>
        <a:spcPct val="0"/>
      </a:spcAft>
      <a:defRPr sz="900" kern="1200">
        <a:solidFill>
          <a:schemeClr val="tx1"/>
        </a:solidFill>
        <a:latin typeface="Arial" pitchFamily="-110" charset="0"/>
        <a:ea typeface="ＭＳ Ｐゴシック" pitchFamily="-110" charset="-128"/>
        <a:cs typeface="+mn-cs"/>
      </a:defRPr>
    </a:lvl3pPr>
    <a:lvl4pPr marL="1080135" algn="l" rtl="0" fontAlgn="base">
      <a:spcBef>
        <a:spcPct val="30000"/>
      </a:spcBef>
      <a:spcAft>
        <a:spcPct val="0"/>
      </a:spcAft>
      <a:defRPr sz="900" kern="1200">
        <a:solidFill>
          <a:schemeClr val="tx1"/>
        </a:solidFill>
        <a:latin typeface="Arial" pitchFamily="-110" charset="0"/>
        <a:ea typeface="ＭＳ Ｐゴシック" pitchFamily="-110" charset="-128"/>
        <a:cs typeface="+mn-cs"/>
      </a:defRPr>
    </a:lvl4pPr>
    <a:lvl5pPr marL="1440180" algn="l" rtl="0" fontAlgn="base">
      <a:spcBef>
        <a:spcPct val="30000"/>
      </a:spcBef>
      <a:spcAft>
        <a:spcPct val="0"/>
      </a:spcAft>
      <a:defRPr sz="900" kern="1200">
        <a:solidFill>
          <a:schemeClr val="tx1"/>
        </a:solidFill>
        <a:latin typeface="Arial" pitchFamily="-110" charset="0"/>
        <a:ea typeface="ＭＳ Ｐゴシック" pitchFamily="-110" charset="-128"/>
        <a:cs typeface="+mn-cs"/>
      </a:defRPr>
    </a:lvl5pPr>
    <a:lvl6pPr marL="1800225" algn="l" defTabSz="360045" rtl="0" eaLnBrk="1" latinLnBrk="0" hangingPunct="1">
      <a:defRPr sz="900" kern="1200">
        <a:solidFill>
          <a:schemeClr val="tx1"/>
        </a:solidFill>
        <a:latin typeface="+mn-lt"/>
        <a:ea typeface="+mn-ea"/>
        <a:cs typeface="+mn-cs"/>
      </a:defRPr>
    </a:lvl6pPr>
    <a:lvl7pPr marL="2160270" algn="l" defTabSz="360045" rtl="0" eaLnBrk="1" latinLnBrk="0" hangingPunct="1">
      <a:defRPr sz="900" kern="1200">
        <a:solidFill>
          <a:schemeClr val="tx1"/>
        </a:solidFill>
        <a:latin typeface="+mn-lt"/>
        <a:ea typeface="+mn-ea"/>
        <a:cs typeface="+mn-cs"/>
      </a:defRPr>
    </a:lvl7pPr>
    <a:lvl8pPr marL="2520315" algn="l" defTabSz="360045" rtl="0" eaLnBrk="1" latinLnBrk="0" hangingPunct="1">
      <a:defRPr sz="900" kern="1200">
        <a:solidFill>
          <a:schemeClr val="tx1"/>
        </a:solidFill>
        <a:latin typeface="+mn-lt"/>
        <a:ea typeface="+mn-ea"/>
        <a:cs typeface="+mn-cs"/>
      </a:defRPr>
    </a:lvl8pPr>
    <a:lvl9pPr marL="2880360" algn="l" defTabSz="36004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JNJ-5339 Janssen_Template_v2.ppt</a:t>
            </a:r>
            <a:endParaRPr lang="en-US" dirty="0"/>
          </a:p>
        </p:txBody>
      </p:sp>
      <p:sp>
        <p:nvSpPr>
          <p:cNvPr id="5" name="Date Placeholder 4"/>
          <p:cNvSpPr>
            <a:spLocks noGrp="1"/>
          </p:cNvSpPr>
          <p:nvPr>
            <p:ph type="dt" idx="11"/>
          </p:nvPr>
        </p:nvSpPr>
        <p:spPr/>
        <p:txBody>
          <a:bodyPr/>
          <a:lstStyle/>
          <a:p>
            <a:fld id="{D428D4FB-A8E6-C54F-A10F-A4F4AACB0F45}" type="datetime9">
              <a:rPr lang="en-US" smtClean="0"/>
              <a:pPr/>
              <a:t>9/22/2014 10:42:34 PM</a:t>
            </a:fld>
            <a:endParaRPr lang="en-US" dirty="0"/>
          </a:p>
        </p:txBody>
      </p:sp>
      <p:sp>
        <p:nvSpPr>
          <p:cNvPr id="6" name="Slide Number Placeholder 5"/>
          <p:cNvSpPr>
            <a:spLocks noGrp="1"/>
          </p:cNvSpPr>
          <p:nvPr>
            <p:ph type="sldNum" sz="quarter" idx="12"/>
          </p:nvPr>
        </p:nvSpPr>
        <p:spPr/>
        <p:txBody>
          <a:bodyPr/>
          <a:lstStyle/>
          <a:p>
            <a:fld id="{76002E29-DC6D-0240-8ABC-49177D4C0EA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BE" sz="1200" b="1" dirty="0">
                <a:latin typeface="Arial" charset="0"/>
                <a:ea typeface="+mn-ea"/>
                <a:cs typeface="+mn-cs"/>
              </a:rPr>
              <a:t>M0005176: F18-JNJ152:  Chase studie met JNJ302 30 min post tracer injectie , </a:t>
            </a:r>
            <a:r>
              <a:rPr lang="nl-BE" sz="1200" b="1" dirty="0" err="1">
                <a:latin typeface="Arial" charset="0"/>
                <a:ea typeface="+mn-ea"/>
                <a:cs typeface="+mn-cs"/>
              </a:rPr>
              <a:t>iv</a:t>
            </a:r>
            <a:r>
              <a:rPr lang="nl-BE" sz="1200" b="1" dirty="0">
                <a:latin typeface="Arial" charset="0"/>
                <a:ea typeface="+mn-ea"/>
                <a:cs typeface="+mn-cs"/>
              </a:rPr>
              <a:t>, dosis 0; 2.5;10 mg/kg n=3 (isoflurane)</a:t>
            </a:r>
            <a:endParaRPr lang="en-US" sz="1200" dirty="0">
              <a:latin typeface="Arial" charset="0"/>
              <a:ea typeface="+mn-ea"/>
              <a:cs typeface="+mn-cs"/>
            </a:endParaRPr>
          </a:p>
          <a:p>
            <a:r>
              <a:rPr lang="nl-BE" sz="1200" b="1" dirty="0">
                <a:latin typeface="Arial" charset="0"/>
                <a:ea typeface="+mn-ea"/>
                <a:cs typeface="+mn-cs"/>
              </a:rPr>
              <a:t>Dynamisch 120 min</a:t>
            </a:r>
            <a:endParaRPr lang="en-US" sz="1200" dirty="0">
              <a:latin typeface="Arial" charset="0"/>
              <a:ea typeface="+mn-ea"/>
              <a:cs typeface="+mn-cs"/>
            </a:endParaRPr>
          </a:p>
          <a:p>
            <a:r>
              <a:rPr lang="en-US" sz="1200" b="1" dirty="0">
                <a:latin typeface="Arial" charset="0"/>
                <a:ea typeface="+mn-ea"/>
                <a:cs typeface="+mn-cs"/>
              </a:rPr>
              <a:t>M0005176 / </a:t>
            </a:r>
            <a:endParaRPr lang="en-US" sz="1200" dirty="0">
              <a:latin typeface="Arial" charset="0"/>
              <a:ea typeface="+mn-ea"/>
              <a:cs typeface="+mn-cs"/>
            </a:endParaRPr>
          </a:p>
          <a:p>
            <a:r>
              <a:rPr lang="en-US" sz="1200" b="1" dirty="0">
                <a:latin typeface="Arial" charset="0"/>
                <a:ea typeface="+mn-ea"/>
                <a:cs typeface="+mn-cs"/>
              </a:rPr>
              <a:t>F18-JNJ152</a:t>
            </a:r>
            <a:endParaRPr lang="en-US" sz="1200" dirty="0">
              <a:latin typeface="Arial" charset="0"/>
              <a:ea typeface="+mn-ea"/>
              <a:cs typeface="+mn-cs"/>
            </a:endParaRPr>
          </a:p>
          <a:p>
            <a:r>
              <a:rPr lang="en-US" sz="1200" b="1" dirty="0" err="1">
                <a:latin typeface="Arial" charset="0"/>
                <a:ea typeface="+mn-ea"/>
                <a:cs typeface="+mn-cs"/>
              </a:rPr>
              <a:t>Gewicht</a:t>
            </a:r>
            <a:r>
              <a:rPr lang="en-US" sz="1200" b="1" dirty="0">
                <a:latin typeface="Arial" charset="0"/>
                <a:ea typeface="+mn-ea"/>
                <a:cs typeface="+mn-cs"/>
              </a:rPr>
              <a:t> (g)</a:t>
            </a:r>
            <a:endParaRPr lang="en-US" sz="1200" dirty="0">
              <a:latin typeface="Arial" charset="0"/>
              <a:ea typeface="+mn-ea"/>
              <a:cs typeface="+mn-cs"/>
            </a:endParaRPr>
          </a:p>
          <a:p>
            <a:r>
              <a:rPr lang="en-US" sz="1200" b="1" dirty="0" err="1">
                <a:latin typeface="Arial" charset="0"/>
                <a:ea typeface="+mn-ea"/>
                <a:cs typeface="+mn-cs"/>
              </a:rPr>
              <a:t>Inj</a:t>
            </a:r>
            <a:r>
              <a:rPr lang="en-US" sz="1200" b="1" dirty="0">
                <a:latin typeface="Arial" charset="0"/>
                <a:ea typeface="+mn-ea"/>
                <a:cs typeface="+mn-cs"/>
              </a:rPr>
              <a:t> </a:t>
            </a:r>
            <a:r>
              <a:rPr lang="en-US" sz="1200" b="1" dirty="0" err="1">
                <a:latin typeface="Arial" charset="0"/>
                <a:ea typeface="+mn-ea"/>
                <a:cs typeface="+mn-cs"/>
              </a:rPr>
              <a:t>dosis</a:t>
            </a:r>
            <a:r>
              <a:rPr lang="en-US" sz="1200" b="1" dirty="0">
                <a:latin typeface="Arial" charset="0"/>
                <a:ea typeface="+mn-ea"/>
                <a:cs typeface="+mn-cs"/>
              </a:rPr>
              <a:t> (mCi)</a:t>
            </a:r>
            <a:endParaRPr lang="en-US" sz="1200" dirty="0">
              <a:latin typeface="Arial" charset="0"/>
              <a:ea typeface="+mn-ea"/>
              <a:cs typeface="+mn-cs"/>
            </a:endParaRPr>
          </a:p>
          <a:p>
            <a:r>
              <a:rPr lang="en-US" sz="1200" b="1" dirty="0" err="1">
                <a:latin typeface="Arial" charset="0"/>
                <a:ea typeface="+mn-ea"/>
                <a:cs typeface="+mn-cs"/>
              </a:rPr>
              <a:t>Vervolg</a:t>
            </a:r>
            <a:endParaRPr lang="en-US" sz="1200" dirty="0">
              <a:latin typeface="Arial" charset="0"/>
              <a:ea typeface="+mn-ea"/>
              <a:cs typeface="+mn-cs"/>
            </a:endParaRPr>
          </a:p>
          <a:p>
            <a:r>
              <a:rPr lang="en-US" sz="1200" b="1" dirty="0">
                <a:latin typeface="Arial" charset="0"/>
                <a:ea typeface="+mn-ea"/>
                <a:cs typeface="+mn-cs"/>
              </a:rPr>
              <a:t>Rat 1 </a:t>
            </a:r>
            <a:r>
              <a:rPr lang="en-US" sz="1200" b="1" dirty="0" err="1">
                <a:latin typeface="Arial" charset="0"/>
                <a:ea typeface="+mn-ea"/>
                <a:cs typeface="+mn-cs"/>
              </a:rPr>
              <a:t>nieuwe</a:t>
            </a:r>
            <a:r>
              <a:rPr lang="en-US" sz="1200" b="1" dirty="0">
                <a:latin typeface="Arial" charset="0"/>
                <a:ea typeface="+mn-ea"/>
                <a:cs typeface="+mn-cs"/>
              </a:rPr>
              <a:t> </a:t>
            </a:r>
            <a:r>
              <a:rPr lang="en-US" sz="1200" b="1" dirty="0" err="1">
                <a:latin typeface="Arial" charset="0"/>
                <a:ea typeface="+mn-ea"/>
                <a:cs typeface="+mn-cs"/>
              </a:rPr>
              <a:t>jonge</a:t>
            </a:r>
            <a:endParaRPr lang="en-US" sz="1200" dirty="0">
              <a:latin typeface="Arial" charset="0"/>
              <a:ea typeface="+mn-ea"/>
              <a:cs typeface="+mn-cs"/>
            </a:endParaRPr>
          </a:p>
          <a:p>
            <a:r>
              <a:rPr lang="en-US" sz="1200" dirty="0">
                <a:latin typeface="Arial" charset="0"/>
                <a:ea typeface="+mn-ea"/>
                <a:cs typeface="+mn-cs"/>
              </a:rPr>
              <a:t>292</a:t>
            </a:r>
          </a:p>
          <a:p>
            <a:r>
              <a:rPr lang="en-US" sz="1200" dirty="0">
                <a:latin typeface="Arial" charset="0"/>
                <a:ea typeface="+mn-ea"/>
                <a:cs typeface="+mn-cs"/>
              </a:rPr>
              <a:t>1,88</a:t>
            </a:r>
          </a:p>
          <a:p>
            <a:r>
              <a:rPr lang="en-US" sz="1200" dirty="0">
                <a:latin typeface="Arial" charset="0"/>
                <a:ea typeface="+mn-ea"/>
                <a:cs typeface="+mn-cs"/>
              </a:rPr>
              <a:t>OK</a:t>
            </a:r>
          </a:p>
          <a:p>
            <a:r>
              <a:rPr lang="en-US" sz="1200" b="1" dirty="0">
                <a:latin typeface="Arial" charset="0"/>
                <a:ea typeface="+mn-ea"/>
                <a:cs typeface="+mn-cs"/>
              </a:rPr>
              <a:t>Rat 2 </a:t>
            </a:r>
            <a:r>
              <a:rPr lang="en-US" sz="1200" b="1" dirty="0" err="1">
                <a:latin typeface="Arial" charset="0"/>
                <a:ea typeface="+mn-ea"/>
                <a:cs typeface="+mn-cs"/>
              </a:rPr>
              <a:t>nieuwe</a:t>
            </a:r>
            <a:r>
              <a:rPr lang="en-US" sz="1200" b="1" dirty="0">
                <a:latin typeface="Arial" charset="0"/>
                <a:ea typeface="+mn-ea"/>
                <a:cs typeface="+mn-cs"/>
              </a:rPr>
              <a:t> </a:t>
            </a:r>
            <a:r>
              <a:rPr lang="en-US" sz="1200" b="1" dirty="0" err="1">
                <a:latin typeface="Arial" charset="0"/>
                <a:ea typeface="+mn-ea"/>
                <a:cs typeface="+mn-cs"/>
              </a:rPr>
              <a:t>jonge</a:t>
            </a:r>
            <a:endParaRPr lang="en-US" sz="1200" dirty="0">
              <a:latin typeface="Arial" charset="0"/>
              <a:ea typeface="+mn-ea"/>
              <a:cs typeface="+mn-cs"/>
            </a:endParaRPr>
          </a:p>
          <a:p>
            <a:r>
              <a:rPr lang="en-US" sz="1200" dirty="0">
                <a:latin typeface="Arial" charset="0"/>
                <a:ea typeface="+mn-ea"/>
                <a:cs typeface="+mn-cs"/>
              </a:rPr>
              <a:t>284</a:t>
            </a:r>
          </a:p>
          <a:p>
            <a:r>
              <a:rPr lang="en-US" sz="1200" dirty="0">
                <a:latin typeface="Arial" charset="0"/>
                <a:ea typeface="+mn-ea"/>
                <a:cs typeface="+mn-cs"/>
              </a:rPr>
              <a:t>1,86</a:t>
            </a:r>
          </a:p>
          <a:p>
            <a:r>
              <a:rPr lang="en-US" sz="1200" dirty="0">
                <a:latin typeface="Arial" charset="0"/>
                <a:ea typeface="+mn-ea"/>
                <a:cs typeface="+mn-cs"/>
              </a:rPr>
              <a:t>OK</a:t>
            </a:r>
          </a:p>
          <a:p>
            <a:r>
              <a:rPr lang="en-US" sz="1200" b="1" dirty="0">
                <a:latin typeface="Arial" charset="0"/>
                <a:ea typeface="+mn-ea"/>
                <a:cs typeface="+mn-cs"/>
              </a:rPr>
              <a:t>Rat 3 </a:t>
            </a:r>
            <a:r>
              <a:rPr lang="en-US" sz="1200" b="1" dirty="0" err="1">
                <a:latin typeface="Arial" charset="0"/>
                <a:ea typeface="+mn-ea"/>
                <a:cs typeface="+mn-cs"/>
              </a:rPr>
              <a:t>nieuwe</a:t>
            </a:r>
            <a:r>
              <a:rPr lang="en-US" sz="1200" b="1" dirty="0">
                <a:latin typeface="Arial" charset="0"/>
                <a:ea typeface="+mn-ea"/>
                <a:cs typeface="+mn-cs"/>
              </a:rPr>
              <a:t> </a:t>
            </a:r>
            <a:r>
              <a:rPr lang="en-US" sz="1200" b="1" dirty="0" err="1">
                <a:latin typeface="Arial" charset="0"/>
                <a:ea typeface="+mn-ea"/>
                <a:cs typeface="+mn-cs"/>
              </a:rPr>
              <a:t>jonge</a:t>
            </a:r>
            <a:endParaRPr lang="en-US" sz="1200" dirty="0">
              <a:latin typeface="Arial" charset="0"/>
              <a:ea typeface="+mn-ea"/>
              <a:cs typeface="+mn-cs"/>
            </a:endParaRPr>
          </a:p>
          <a:p>
            <a:r>
              <a:rPr lang="en-US" sz="1200" dirty="0">
                <a:latin typeface="Arial" charset="0"/>
                <a:ea typeface="+mn-ea"/>
                <a:cs typeface="+mn-cs"/>
              </a:rPr>
              <a:t>296</a:t>
            </a:r>
          </a:p>
          <a:p>
            <a:r>
              <a:rPr lang="en-US" sz="1200" dirty="0">
                <a:latin typeface="Arial" charset="0"/>
                <a:ea typeface="+mn-ea"/>
                <a:cs typeface="+mn-cs"/>
              </a:rPr>
              <a:t>1,74</a:t>
            </a:r>
          </a:p>
          <a:p>
            <a:r>
              <a:rPr lang="en-US" sz="1200" dirty="0">
                <a:latin typeface="Arial" charset="0"/>
                <a:ea typeface="+mn-ea"/>
                <a:cs typeface="+mn-cs"/>
              </a:rPr>
              <a:t>OK</a:t>
            </a:r>
          </a:p>
          <a:p>
            <a:endParaRPr lang="en-US" dirty="0"/>
          </a:p>
        </p:txBody>
      </p:sp>
      <p:sp>
        <p:nvSpPr>
          <p:cNvPr id="4" name="Slide Number Placeholder 3"/>
          <p:cNvSpPr>
            <a:spLocks noGrp="1"/>
          </p:cNvSpPr>
          <p:nvPr>
            <p:ph type="sldNum" sz="quarter" idx="10"/>
          </p:nvPr>
        </p:nvSpPr>
        <p:spPr/>
        <p:txBody>
          <a:bodyPr/>
          <a:lstStyle/>
          <a:p>
            <a:fld id="{FA4E3C84-6E67-4360-A3AF-9F14E5678A34}" type="slidenum">
              <a:rPr lang="en-AU" smtClean="0">
                <a:solidFill>
                  <a:prstClr val="black"/>
                </a:solidFill>
              </a:rPr>
              <a:pPr/>
              <a:t>13</a:t>
            </a:fld>
            <a:endParaRPr lang="en-A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731CC85-3C24-6F4D-986F-1635C4141C8A}"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0982A1-EC7C-4124-9A1B-55C6AED45C5C}" type="slidenum">
              <a:rPr lang="en-US">
                <a:solidFill>
                  <a:prstClr val="black"/>
                </a:solidFill>
              </a:rPr>
              <a:pPr/>
              <a:t>15</a:t>
            </a:fld>
            <a:endParaRPr lang="en-US">
              <a:solidFill>
                <a:prstClr val="black"/>
              </a:solidFill>
            </a:endParaRPr>
          </a:p>
        </p:txBody>
      </p:sp>
      <p:sp>
        <p:nvSpPr>
          <p:cNvPr id="163842" name="Rectangle 7"/>
          <p:cNvSpPr txBox="1">
            <a:spLocks noGrp="1" noChangeArrowheads="1"/>
          </p:cNvSpPr>
          <p:nvPr/>
        </p:nvSpPr>
        <p:spPr bwMode="auto">
          <a:xfrm>
            <a:off x="3850372" y="9460985"/>
            <a:ext cx="2961111" cy="489097"/>
          </a:xfrm>
          <a:prstGeom prst="rect">
            <a:avLst/>
          </a:prstGeom>
          <a:noFill/>
          <a:ln w="9525">
            <a:noFill/>
            <a:miter lim="800000"/>
            <a:headEnd/>
            <a:tailEnd/>
          </a:ln>
        </p:spPr>
        <p:txBody>
          <a:bodyPr lIns="91221" tIns="45610" rIns="91221" bIns="45610" anchor="b"/>
          <a:lstStyle/>
          <a:p>
            <a:pPr defTabSz="912813"/>
            <a:fld id="{1D7532EE-EC55-40B8-91CF-FB3F7EC57BD0}" type="slidenum">
              <a:rPr lang="en-US" sz="1200">
                <a:solidFill>
                  <a:prstClr val="black"/>
                </a:solidFill>
                <a:cs typeface="Arial" pitchFamily="34" charset="0"/>
              </a:rPr>
              <a:pPr defTabSz="912813"/>
              <a:t>15</a:t>
            </a:fld>
            <a:endParaRPr lang="en-US" sz="1200">
              <a:solidFill>
                <a:prstClr val="black"/>
              </a:solidFill>
              <a:cs typeface="Arial" pitchFamily="34" charset="0"/>
            </a:endParaRPr>
          </a:p>
        </p:txBody>
      </p:sp>
      <p:sp>
        <p:nvSpPr>
          <p:cNvPr id="163843" name="Rectangle 2"/>
          <p:cNvSpPr>
            <a:spLocks noGrp="1" noRot="1" noChangeAspect="1" noChangeArrowheads="1" noTextEdit="1"/>
          </p:cNvSpPr>
          <p:nvPr>
            <p:ph type="sldImg"/>
          </p:nvPr>
        </p:nvSpPr>
        <p:spPr>
          <a:xfrm>
            <a:off x="914400" y="744538"/>
            <a:ext cx="4964113" cy="3724275"/>
          </a:xfrm>
          <a:ln/>
        </p:spPr>
      </p:sp>
      <p:sp>
        <p:nvSpPr>
          <p:cNvPr id="163844" name="Rectangle 3"/>
          <p:cNvSpPr>
            <a:spLocks noGrp="1" noChangeArrowheads="1"/>
          </p:cNvSpPr>
          <p:nvPr>
            <p:ph type="body" idx="1"/>
          </p:nvPr>
        </p:nvSpPr>
        <p:spPr>
          <a:xfrm>
            <a:off x="679296" y="4717755"/>
            <a:ext cx="5435909" cy="4469809"/>
          </a:xfrm>
        </p:spPr>
        <p:txBody>
          <a:bodyPr lIns="91221" tIns="45610" rIns="91221" bIns="45610"/>
          <a:lstStyle/>
          <a:p>
            <a:pPr>
              <a:buFontTx/>
              <a:buChar char="•"/>
            </a:pPr>
            <a:r>
              <a:rPr lang="en-US"/>
              <a:t>As recently published in Lancet Neurology, using PIB PET technology, bapineuzumab treatment has been shown to reduce beta amyloid in people with mild to moderate AD. </a:t>
            </a:r>
          </a:p>
          <a:p>
            <a:pPr>
              <a:buFontTx/>
              <a:buChar char="•"/>
            </a:pPr>
            <a:endParaRPr lang="en-US"/>
          </a:p>
          <a:p>
            <a:pPr>
              <a:buFontTx/>
              <a:buChar char="•"/>
            </a:pPr>
            <a:r>
              <a:rPr lang="en-US" i="1" u="sng"/>
              <a:t>Panels A and B show 2 different AD patients who were treated with bapineuzumab. Each panel shows the amount of brain amyloid as detected by PIB PET  before initiating treatment and also at Wk78 after 18 months of treatment.  There is reduction in brain amylolid both subjects after bapineuzumab treatment as detected by PIB PET.</a:t>
            </a:r>
          </a:p>
          <a:p>
            <a:pPr>
              <a:buFontTx/>
              <a:buChar char="•"/>
            </a:pPr>
            <a:r>
              <a:rPr lang="en-US" i="1" u="sng"/>
              <a:t>The graph in the right hand panel shows the increasing amyloid reduction over time with bapineuzumab treatment (in red) and increase in amyloid burden in placebo treated AD subjects (in blue).</a:t>
            </a:r>
          </a:p>
          <a:p>
            <a:r>
              <a:rPr lang="en-US" i="1" u="sng"/>
              <a:t> </a:t>
            </a:r>
          </a:p>
          <a:p>
            <a:pPr>
              <a:buFontTx/>
              <a:buChar char="•"/>
            </a:pPr>
            <a:r>
              <a:rPr lang="en-US"/>
              <a:t>So this was very important research, part of a larger puzzle – which we’re continuing to put together piece by piece. </a:t>
            </a:r>
          </a:p>
          <a:p>
            <a:pPr>
              <a:buFontTx/>
              <a:buChar char="•"/>
            </a:pPr>
            <a:endParaRPr lang="en-US"/>
          </a:p>
          <a:p>
            <a:pPr>
              <a:buFontTx/>
              <a:buChar char="•"/>
            </a:pPr>
            <a:r>
              <a:rPr lang="en-US"/>
              <a:t>And that brings us to the new data that we’re presenting today.</a:t>
            </a:r>
          </a:p>
          <a:p>
            <a:pPr>
              <a:buFontTx/>
              <a:buChar char="•"/>
            </a:pPr>
            <a:endParaRPr lang="en-US"/>
          </a:p>
          <a:p>
            <a:pPr>
              <a:buFontTx/>
              <a:buChar char="•"/>
            </a:pPr>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1BC48169-B3CB-4C49-97A0-A0047FA6E2B4}" type="slidenum">
              <a:rPr lang="en-AU" smtClean="0"/>
              <a:pPr/>
              <a:t>16</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Date Placeholder 3"/>
          <p:cNvSpPr>
            <a:spLocks noGrp="1"/>
          </p:cNvSpPr>
          <p:nvPr>
            <p:ph type="dt" idx="10"/>
          </p:nvPr>
        </p:nvSpPr>
        <p:spPr/>
        <p:txBody>
          <a:bodyPr/>
          <a:lstStyle/>
          <a:p>
            <a:fld id="{F520BE40-9305-4DDD-B8A8-61A9F10A9EB6}" type="datetime1">
              <a:rPr lang="en-US" smtClean="0"/>
              <a:pPr/>
              <a:t>9/22/2014</a:t>
            </a:fld>
            <a:endParaRPr lang="en-US" dirty="0"/>
          </a:p>
        </p:txBody>
      </p:sp>
      <p:sp>
        <p:nvSpPr>
          <p:cNvPr id="5" name="Slide Number Placeholder 4"/>
          <p:cNvSpPr>
            <a:spLocks noGrp="1"/>
          </p:cNvSpPr>
          <p:nvPr>
            <p:ph type="sldNum" sz="quarter" idx="11"/>
          </p:nvPr>
        </p:nvSpPr>
        <p:spPr/>
        <p:txBody>
          <a:bodyPr/>
          <a:lstStyle/>
          <a:p>
            <a:fld id="{63C9A43F-41BC-4DE2-9D01-AA015F874854}"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914400" y="742950"/>
            <a:ext cx="4965700" cy="3724275"/>
          </a:xfrm>
          <a:ln/>
        </p:spPr>
      </p:sp>
      <p:sp>
        <p:nvSpPr>
          <p:cNvPr id="239619" name="Rectangle 3"/>
          <p:cNvSpPr>
            <a:spLocks noGrp="1" noChangeArrowheads="1"/>
          </p:cNvSpPr>
          <p:nvPr>
            <p:ph type="body" idx="1"/>
          </p:nvPr>
        </p:nvSpPr>
        <p:spPr>
          <a:xfrm>
            <a:off x="906244" y="4718094"/>
            <a:ext cx="4982018" cy="4468791"/>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4ABF6EE-C3C9-4683-930B-114164B0A56C}" type="slidenum">
              <a:rPr lang="en-AU" smtClean="0"/>
              <a:pPr/>
              <a:t>6</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72615-1814-45C6-ABBC-185C804E7805}" type="slidenum">
              <a:rPr lang="en-AU"/>
              <a:pPr/>
              <a:t>8</a:t>
            </a:fld>
            <a:endParaRPr lang="en-AU"/>
          </a:p>
        </p:txBody>
      </p:sp>
      <p:sp>
        <p:nvSpPr>
          <p:cNvPr id="742402" name="Rectangle 2"/>
          <p:cNvSpPr>
            <a:spLocks noGrp="1" noRot="1" noChangeAspect="1" noChangeArrowheads="1" noTextEdit="1"/>
          </p:cNvSpPr>
          <p:nvPr>
            <p:ph type="sldImg"/>
          </p:nvPr>
        </p:nvSpPr>
        <p:spPr>
          <a:xfrm>
            <a:off x="916077" y="746758"/>
            <a:ext cx="4962347" cy="3722690"/>
          </a:xfrm>
          <a:ln/>
        </p:spPr>
      </p:sp>
      <p:sp>
        <p:nvSpPr>
          <p:cNvPr id="742403" name="Rectangle 3"/>
          <p:cNvSpPr>
            <a:spLocks noGrp="1" noChangeArrowheads="1"/>
          </p:cNvSpPr>
          <p:nvPr>
            <p:ph type="body" idx="1"/>
          </p:nvPr>
        </p:nvSpPr>
        <p:spPr>
          <a:xfrm>
            <a:off x="904875" y="4716463"/>
            <a:ext cx="4984750" cy="4468812"/>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0034CF-E89C-4982-B420-E9D142D5138F}" type="slidenum">
              <a:rPr lang="en-AU">
                <a:solidFill>
                  <a:srgbClr val="000000"/>
                </a:solidFill>
              </a:rPr>
              <a:pPr/>
              <a:t>9</a:t>
            </a:fld>
            <a:endParaRPr lang="en-AU">
              <a:solidFill>
                <a:srgbClr val="000000"/>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7DFF5C3-DB4D-4AAC-9A6F-AAC24DAC5DE0}" type="slidenum">
              <a:rPr lang="en-US" smtClean="0">
                <a:solidFill>
                  <a:prstClr val="black"/>
                </a:solidFill>
              </a:rPr>
              <a:pPr/>
              <a:t>10</a:t>
            </a:fld>
            <a:endParaRPr lang="en-US"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nl-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67A7AB0-513C-4621-A279-E9127A75F0C9}" type="slidenum">
              <a:rPr lang="en-US" smtClean="0">
                <a:solidFill>
                  <a:prstClr val="black"/>
                </a:solidFill>
              </a:rPr>
              <a:pPr/>
              <a:t>11</a:t>
            </a:fld>
            <a:endParaRPr lang="en-US"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79450" y="4717416"/>
            <a:ext cx="5435600" cy="4469130"/>
          </a:xfrm>
          <a:noFill/>
          <a:ln/>
        </p:spPr>
        <p:txBody>
          <a:bodyPr/>
          <a:lstStyle/>
          <a:p>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A731CC85-3C24-6F4D-986F-1635C4141C8A}"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wmf"/><Relationship Id="rId1" Type="http://schemas.openxmlformats.org/officeDocument/2006/relationships/slideMaster" Target="../slideMasters/slideMaster3.xml"/><Relationship Id="rId4" Type="http://schemas.openxmlformats.org/officeDocument/2006/relationships/image" Target="../media/image25.w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wmf"/><Relationship Id="rId1" Type="http://schemas.openxmlformats.org/officeDocument/2006/relationships/slideMaster" Target="../slideMasters/slideMaster3.xml"/><Relationship Id="rId4" Type="http://schemas.openxmlformats.org/officeDocument/2006/relationships/image" Target="../media/image25.w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Janssen Title Slide">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437" y="2316535"/>
            <a:ext cx="7769776" cy="1884710"/>
          </a:xfrm>
        </p:spPr>
        <p:txBody>
          <a:bodyPr/>
          <a:lstStyle>
            <a:lvl1pPr algn="ctr">
              <a:defRPr sz="3500">
                <a:solidFill>
                  <a:schemeClr val="bg2"/>
                </a:solidFill>
                <a:effectLst/>
                <a:latin typeface="+mn-lt"/>
              </a:defRPr>
            </a:lvl1pPr>
          </a:lstStyle>
          <a:p>
            <a:r>
              <a:rPr lang="nl-BE" dirty="0" smtClean="0">
                <a:solidFill>
                  <a:schemeClr val="tx2"/>
                </a:solidFill>
                <a:cs typeface="Arial" charset="0"/>
              </a:rPr>
              <a:t>[</a:t>
            </a:r>
            <a:r>
              <a:rPr lang="nl-BE" baseline="30000" dirty="0" smtClean="0">
                <a:solidFill>
                  <a:schemeClr val="tx2"/>
                </a:solidFill>
                <a:cs typeface="Arial" charset="0"/>
              </a:rPr>
              <a:t>11</a:t>
            </a:r>
            <a:r>
              <a:rPr lang="nl-BE" dirty="0" smtClean="0">
                <a:solidFill>
                  <a:schemeClr val="tx2"/>
                </a:solidFill>
                <a:cs typeface="Arial" charset="0"/>
              </a:rPr>
              <a:t>C]</a:t>
            </a:r>
            <a:r>
              <a:rPr lang="nl-BE" kern="1200" dirty="0" smtClean="0">
                <a:solidFill>
                  <a:schemeClr val="tx2"/>
                </a:solidFill>
                <a:cs typeface="Arial" charset="0"/>
              </a:rPr>
              <a:t> JNJ42491293</a:t>
            </a:r>
            <a:r>
              <a:rPr lang="nl-BE" dirty="0" smtClean="0">
                <a:solidFill>
                  <a:schemeClr val="tx2"/>
                </a:solidFill>
                <a:cs typeface="Arial" charset="0"/>
              </a:rPr>
              <a:t>: </a:t>
            </a:r>
            <a:br>
              <a:rPr lang="nl-BE" dirty="0" smtClean="0">
                <a:solidFill>
                  <a:schemeClr val="tx2"/>
                </a:solidFill>
                <a:cs typeface="Arial" charset="0"/>
              </a:rPr>
            </a:br>
            <a:r>
              <a:rPr lang="nl-BE" dirty="0" err="1" smtClean="0">
                <a:solidFill>
                  <a:schemeClr val="tx2"/>
                </a:solidFill>
                <a:cs typeface="Arial" charset="0"/>
              </a:rPr>
              <a:t>Candidate</a:t>
            </a:r>
            <a:r>
              <a:rPr lang="nl-BE" dirty="0" smtClean="0">
                <a:solidFill>
                  <a:schemeClr val="tx2"/>
                </a:solidFill>
                <a:cs typeface="Arial" charset="0"/>
              </a:rPr>
              <a:t> PET </a:t>
            </a:r>
            <a:r>
              <a:rPr lang="nl-BE" dirty="0" err="1" smtClean="0">
                <a:solidFill>
                  <a:schemeClr val="tx2"/>
                </a:solidFill>
                <a:cs typeface="Arial" charset="0"/>
              </a:rPr>
              <a:t>Ligand</a:t>
            </a:r>
            <a:r>
              <a:rPr lang="nl-BE" dirty="0" smtClean="0">
                <a:solidFill>
                  <a:schemeClr val="tx2"/>
                </a:solidFill>
                <a:cs typeface="Arial" charset="0"/>
              </a:rPr>
              <a:t> </a:t>
            </a:r>
            <a:r>
              <a:rPr lang="nl-BE" dirty="0" err="1" smtClean="0">
                <a:solidFill>
                  <a:schemeClr val="tx2"/>
                </a:solidFill>
                <a:cs typeface="Arial" charset="0"/>
              </a:rPr>
              <a:t>for</a:t>
            </a:r>
            <a:r>
              <a:rPr lang="nl-BE" dirty="0" smtClean="0">
                <a:solidFill>
                  <a:schemeClr val="tx2"/>
                </a:solidFill>
                <a:cs typeface="Arial" charset="0"/>
              </a:rPr>
              <a:t> the [</a:t>
            </a:r>
            <a:r>
              <a:rPr lang="nl-BE" baseline="30000" dirty="0" smtClean="0">
                <a:solidFill>
                  <a:schemeClr val="tx2"/>
                </a:solidFill>
                <a:cs typeface="Arial" charset="0"/>
              </a:rPr>
              <a:t>11</a:t>
            </a:r>
            <a:r>
              <a:rPr lang="nl-BE" dirty="0" smtClean="0">
                <a:solidFill>
                  <a:schemeClr val="tx2"/>
                </a:solidFill>
                <a:cs typeface="Arial" charset="0"/>
              </a:rPr>
              <a:t>C]</a:t>
            </a:r>
            <a:r>
              <a:rPr lang="nl-BE" kern="1200" dirty="0" smtClean="0">
                <a:solidFill>
                  <a:schemeClr val="tx2"/>
                </a:solidFill>
                <a:cs typeface="Arial" charset="0"/>
              </a:rPr>
              <a:t> JNJ42491293</a:t>
            </a:r>
            <a:r>
              <a:rPr lang="nl-BE" dirty="0" smtClean="0">
                <a:solidFill>
                  <a:schemeClr val="tx2"/>
                </a:solidFill>
                <a:cs typeface="Arial" charset="0"/>
              </a:rPr>
              <a:t>: </a:t>
            </a:r>
            <a:br>
              <a:rPr lang="nl-BE" dirty="0" smtClean="0">
                <a:solidFill>
                  <a:schemeClr val="tx2"/>
                </a:solidFill>
                <a:cs typeface="Arial" charset="0"/>
              </a:rPr>
            </a:br>
            <a:r>
              <a:rPr lang="nl-BE" dirty="0" err="1" smtClean="0">
                <a:solidFill>
                  <a:schemeClr val="tx2"/>
                </a:solidFill>
                <a:cs typeface="Arial" charset="0"/>
              </a:rPr>
              <a:t>Candidate</a:t>
            </a:r>
            <a:r>
              <a:rPr lang="nl-BE" dirty="0" smtClean="0">
                <a:solidFill>
                  <a:schemeClr val="tx2"/>
                </a:solidFill>
                <a:cs typeface="Arial" charset="0"/>
              </a:rPr>
              <a:t> PET </a:t>
            </a:r>
            <a:r>
              <a:rPr lang="nl-BE" dirty="0" err="1" smtClean="0">
                <a:solidFill>
                  <a:schemeClr val="tx2"/>
                </a:solidFill>
                <a:cs typeface="Arial" charset="0"/>
              </a:rPr>
              <a:t>Ligand</a:t>
            </a:r>
            <a:r>
              <a:rPr lang="nl-BE" dirty="0" smtClean="0">
                <a:solidFill>
                  <a:schemeClr val="tx2"/>
                </a:solidFill>
                <a:cs typeface="Arial" charset="0"/>
              </a:rPr>
              <a:t> </a:t>
            </a:r>
            <a:r>
              <a:rPr lang="nl-BE" dirty="0" err="1" smtClean="0">
                <a:solidFill>
                  <a:schemeClr val="tx2"/>
                </a:solidFill>
                <a:cs typeface="Arial" charset="0"/>
              </a:rPr>
              <a:t>for</a:t>
            </a:r>
            <a:r>
              <a:rPr lang="nl-BE" dirty="0" smtClean="0">
                <a:solidFill>
                  <a:schemeClr val="tx2"/>
                </a:solidFill>
                <a:cs typeface="Arial" charset="0"/>
              </a:rPr>
              <a:t> the </a:t>
            </a:r>
            <a:r>
              <a:rPr lang="en-AU" dirty="0" smtClean="0">
                <a:solidFill>
                  <a:schemeClr val="tx2"/>
                </a:solidFill>
              </a:rPr>
              <a:t>mGlu2-PAM </a:t>
            </a:r>
            <a:r>
              <a:rPr lang="en-AU" b="0" dirty="0" smtClean="0">
                <a:solidFill>
                  <a:schemeClr val="tx2"/>
                </a:solidFill>
              </a:rPr>
              <a:t/>
            </a:r>
            <a:br>
              <a:rPr lang="en-AU" b="0" dirty="0" smtClean="0">
                <a:solidFill>
                  <a:schemeClr val="tx2"/>
                </a:solidFill>
              </a:rPr>
            </a:br>
            <a:r>
              <a:rPr lang="en-AU" dirty="0" err="1" smtClean="0">
                <a:solidFill>
                  <a:schemeClr val="tx2"/>
                </a:solidFill>
              </a:rPr>
              <a:t>mGlu2-PAM</a:t>
            </a:r>
            <a:r>
              <a:rPr lang="en-AU" dirty="0" smtClean="0">
                <a:solidFill>
                  <a:schemeClr val="tx2"/>
                </a:solidFill>
              </a:rPr>
              <a:t> </a:t>
            </a:r>
            <a:r>
              <a:rPr lang="en-AU" b="0" dirty="0" smtClean="0">
                <a:solidFill>
                  <a:schemeClr val="tx2"/>
                </a:solidFill>
              </a:rPr>
              <a:t/>
            </a:r>
            <a:br>
              <a:rPr lang="en-AU" b="0" dirty="0" smtClean="0">
                <a:solidFill>
                  <a:schemeClr val="tx2"/>
                </a:solidFill>
              </a:rPr>
            </a:br>
            <a:endParaRPr lang="en-US" dirty="0"/>
          </a:p>
        </p:txBody>
      </p:sp>
      <p:sp>
        <p:nvSpPr>
          <p:cNvPr id="3075" name="Rectangle 3"/>
          <p:cNvSpPr>
            <a:spLocks noGrp="1" noChangeArrowheads="1"/>
          </p:cNvSpPr>
          <p:nvPr>
            <p:ph type="subTitle" idx="1"/>
          </p:nvPr>
        </p:nvSpPr>
        <p:spPr>
          <a:xfrm>
            <a:off x="1383155" y="4522732"/>
            <a:ext cx="6376575" cy="1430393"/>
          </a:xfrm>
        </p:spPr>
        <p:txBody>
          <a:bodyPr/>
          <a:lstStyle>
            <a:lvl1pPr marL="0" indent="0" algn="ctr">
              <a:buFont typeface="Wingdings" pitchFamily="-110" charset="2"/>
              <a:buNone/>
              <a:defRPr sz="2500" b="0" i="0">
                <a:solidFill>
                  <a:srgbClr val="000000"/>
                </a:solidFill>
                <a:effectLst/>
              </a:defRPr>
            </a:lvl1pPr>
          </a:lstStyle>
          <a:p>
            <a:r>
              <a:rPr lang="en-US" dirty="0" smtClean="0"/>
              <a:t>Click </a:t>
            </a:r>
            <a:r>
              <a:rPr lang="en-US" dirty="0"/>
              <a:t>to edit Master subtitle style</a:t>
            </a:r>
          </a:p>
        </p:txBody>
      </p:sp>
      <p:pic>
        <p:nvPicPr>
          <p:cNvPr id="7" name="Picture 6" descr="Janssen Right Tag lrg.jpg"/>
          <p:cNvPicPr>
            <a:picLocks noChangeAspect="1"/>
          </p:cNvPicPr>
          <p:nvPr userDrawn="1"/>
        </p:nvPicPr>
        <p:blipFill>
          <a:blip r:embed="rId2"/>
          <a:stretch>
            <a:fillRect/>
          </a:stretch>
        </p:blipFill>
        <p:spPr>
          <a:xfrm>
            <a:off x="2948593" y="1073150"/>
            <a:ext cx="3246814" cy="198480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321FA08E-EB8F-41B3-8C67-8C46817E7AA1}"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Janssen Text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591859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l-BE">
              <a:solidFill>
                <a:srgbClr val="FFFFFF"/>
              </a:solidFill>
            </a:endParaRPr>
          </a:p>
        </p:txBody>
      </p:sp>
      <p:sp>
        <p:nvSpPr>
          <p:cNvPr id="4" name="Rectangle 1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nl-BE">
                <a:solidFill>
                  <a:srgbClr val="FFFFFF"/>
                </a:solidFill>
              </a:rPr>
              <a:t>CONFIDENTIAL</a:t>
            </a:r>
          </a:p>
        </p:txBody>
      </p:sp>
      <p:sp>
        <p:nvSpPr>
          <p:cNvPr id="5" name="Rectangle 1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3FD4219-3362-44E4-803D-53E0333B3AC7}" type="slidenum">
              <a:rPr lang="nl-BE">
                <a:solidFill>
                  <a:srgbClr val="FFFFFF"/>
                </a:solidFill>
              </a:rPr>
              <a:pPr>
                <a:defRPr/>
              </a:pPr>
              <a:t>‹#›</a:t>
            </a:fld>
            <a:endParaRPr lang="nl-BE">
              <a:solidFill>
                <a:srgbClr val="FFFFFF"/>
              </a:solidFill>
            </a:endParaRPr>
          </a:p>
        </p:txBody>
      </p:sp>
    </p:spTree>
    <p:extLst>
      <p:ext uri="{BB962C8B-B14F-4D97-AF65-F5344CB8AC3E}">
        <p14:creationId xmlns:p14="http://schemas.microsoft.com/office/powerpoint/2010/main" val="324694219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068022-3A24-46A2-A69B-C7C2E7663DA5}" type="datetimeFigureOut">
              <a:rPr lang="en-AU" smtClean="0">
                <a:solidFill>
                  <a:srgbClr val="FFFFFF"/>
                </a:solidFill>
              </a:rPr>
              <a:pPr/>
              <a:t>22/09/2014</a:t>
            </a:fld>
            <a:endParaRPr lang="en-AU">
              <a:solidFill>
                <a:srgbClr val="FFFFFF"/>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srgbClr val="FFFFFF"/>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E476C24-0751-4062-A8B2-3E6A3C4F1FAF}"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1285375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fld id="{B89BA767-8DFD-4427-A61E-0E08B02FF4B0}" type="datetime4">
              <a:rPr lang="en-US">
                <a:solidFill>
                  <a:srgbClr val="FFFFFF"/>
                </a:solidFill>
              </a:rPr>
              <a:pPr/>
              <a:t>September 22, 2014</a:t>
            </a:fld>
            <a:endParaRPr lang="en-US">
              <a:solidFill>
                <a:srgbClr val="FFFFFF"/>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r>
              <a:rPr lang="en-US">
                <a:solidFill>
                  <a:srgbClr val="FFFFFF"/>
                </a:solidFill>
              </a:rPr>
              <a:t>CONFIDENTIAL</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fld id="{5CCF996A-C03B-421B-A7F9-B007DB914E7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24375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a:xfrm>
            <a:off x="457200" y="6356350"/>
            <a:ext cx="2133600" cy="365125"/>
          </a:xfrm>
          <a:prstGeom prst="rect">
            <a:avLst/>
          </a:prstGeom>
        </p:spPr>
        <p:txBody>
          <a:bodyPr/>
          <a:lstStyle>
            <a:lvl1pPr>
              <a:defRPr/>
            </a:lvl1pPr>
          </a:lstStyle>
          <a:p>
            <a:r>
              <a:rPr lang="en-US">
                <a:solidFill>
                  <a:srgbClr val="FFFFFF"/>
                </a:solidFill>
              </a:rPr>
              <a:t>10 April 2010</a:t>
            </a:r>
          </a:p>
        </p:txBody>
      </p:sp>
      <p:sp>
        <p:nvSpPr>
          <p:cNvPr id="5"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solidFill>
                  <a:srgbClr val="FFFFFF"/>
                </a:solidFill>
              </a:rPr>
              <a:t>CONFIDENTIAL</a:t>
            </a:r>
          </a:p>
        </p:txBody>
      </p:sp>
      <p:sp>
        <p:nvSpPr>
          <p:cNvPr id="6"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E4C942-6390-4CE5-83E5-1DEA46C0BDB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1832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Plain 4:3 Two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1163" y="1508125"/>
            <a:ext cx="4083050" cy="3976688"/>
          </a:xfrm>
        </p:spPr>
        <p:txBody>
          <a:bodyPr/>
          <a:lstStyle>
            <a:lvl1pPr>
              <a:spcBef>
                <a:spcPts val="1200"/>
              </a:spcBef>
              <a:defRPr sz="1800"/>
            </a:lvl1pPr>
            <a:lvl2pPr>
              <a:spcBef>
                <a:spcPts val="600"/>
              </a:spcBef>
              <a:defRPr sz="1600"/>
            </a:lvl2pPr>
            <a:lvl3pPr>
              <a:spcBef>
                <a:spcPts val="300"/>
              </a:spcBef>
              <a:defRPr sz="1400"/>
            </a:lvl3pPr>
            <a:lvl4pPr>
              <a:spcBef>
                <a:spcPts val="200"/>
              </a:spcBef>
              <a:defRPr sz="1200"/>
            </a:lvl4pPr>
            <a:lvl5pPr>
              <a:spcBef>
                <a:spcPts val="100"/>
              </a:spcBef>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613" y="1508125"/>
            <a:ext cx="4083050" cy="3976688"/>
          </a:xfrm>
        </p:spPr>
        <p:txBody>
          <a:bodyPr/>
          <a:lstStyle>
            <a:lvl1pPr>
              <a:spcBef>
                <a:spcPts val="1200"/>
              </a:spcBef>
              <a:defRPr sz="1800"/>
            </a:lvl1pPr>
            <a:lvl2pPr>
              <a:spcBef>
                <a:spcPts val="600"/>
              </a:spcBef>
              <a:defRPr sz="1600"/>
            </a:lvl2pPr>
            <a:lvl3pPr>
              <a:spcBef>
                <a:spcPts val="300"/>
              </a:spcBef>
              <a:defRPr sz="1400"/>
            </a:lvl3pPr>
            <a:lvl4pPr>
              <a:spcBef>
                <a:spcPts val="200"/>
              </a:spcBef>
              <a:defRPr sz="1200"/>
            </a:lvl4pPr>
            <a:lvl5pPr>
              <a:spcBef>
                <a:spcPts val="100"/>
              </a:spcBef>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xfrm>
            <a:off x="8593138" y="6499225"/>
            <a:ext cx="350837" cy="200025"/>
          </a:xfrm>
          <a:prstGeom prst="rect">
            <a:avLst/>
          </a:prstGeom>
        </p:spPr>
        <p:txBody>
          <a:bodyPr/>
          <a:lstStyle>
            <a:lvl1pPr>
              <a:defRPr/>
            </a:lvl1pPr>
          </a:lstStyle>
          <a:p>
            <a:fld id="{51E3998B-D885-8942-9825-A886A71D1741}" type="slidenum">
              <a:rPr lang="en-US">
                <a:solidFill>
                  <a:srgbClr val="FFFFFF"/>
                </a:solidFill>
              </a:rPr>
              <a:pPr/>
              <a:t>‹#›</a:t>
            </a:fld>
            <a:endParaRPr lang="en-US">
              <a:solidFill>
                <a:srgbClr val="FFFFFF"/>
              </a:solidFill>
            </a:endParaRPr>
          </a:p>
        </p:txBody>
      </p:sp>
      <p:sp>
        <p:nvSpPr>
          <p:cNvPr id="6" name="Footer Placeholder 8"/>
          <p:cNvSpPr>
            <a:spLocks noGrp="1"/>
          </p:cNvSpPr>
          <p:nvPr>
            <p:ph type="ftr" sz="quarter" idx="11"/>
          </p:nvPr>
        </p:nvSpPr>
        <p:spPr>
          <a:xfrm>
            <a:off x="3475038" y="6500813"/>
            <a:ext cx="4211637" cy="201612"/>
          </a:xfrm>
          <a:prstGeom prst="rect">
            <a:avLst/>
          </a:prstGeom>
        </p:spPr>
        <p:txBody>
          <a:bodyPr/>
          <a:lstStyle>
            <a:lvl1pPr>
              <a:defRPr/>
            </a:lvl1pPr>
          </a:lstStyle>
          <a:p>
            <a:pPr>
              <a:defRPr/>
            </a:pPr>
            <a:r>
              <a:rPr lang="en-US">
                <a:solidFill>
                  <a:srgbClr val="FFFFFF"/>
                </a:solidFill>
              </a:rPr>
              <a:t>To edit footers: "insert tab&gt;header and footer" and apply to all</a:t>
            </a:r>
            <a:endParaRPr lang="en-US" dirty="0">
              <a:solidFill>
                <a:srgbClr val="FFFFFF"/>
              </a:solidFill>
            </a:endParaRPr>
          </a:p>
        </p:txBody>
      </p:sp>
      <p:sp>
        <p:nvSpPr>
          <p:cNvPr id="7" name="Rectangle 4"/>
          <p:cNvSpPr>
            <a:spLocks noGrp="1" noChangeArrowheads="1"/>
          </p:cNvSpPr>
          <p:nvPr>
            <p:ph type="dt" sz="half" idx="12"/>
          </p:nvPr>
        </p:nvSpPr>
        <p:spPr>
          <a:xfrm>
            <a:off x="7643813" y="6500813"/>
            <a:ext cx="914400" cy="200025"/>
          </a:xfrm>
          <a:prstGeom prst="rect">
            <a:avLst/>
          </a:prstGeom>
          <a:ln/>
        </p:spPr>
        <p:txBody>
          <a:bodyPr/>
          <a:lstStyle>
            <a:lvl1pPr>
              <a:defRPr/>
            </a:lvl1pPr>
          </a:lstStyle>
          <a:p>
            <a:pPr>
              <a:defRPr/>
            </a:pPr>
            <a:r>
              <a:rPr lang="en-US">
                <a:solidFill>
                  <a:srgbClr val="FFFFFF"/>
                </a:solidFill>
              </a:rPr>
              <a:t>06.03.2010</a:t>
            </a:r>
            <a:endParaRPr lang="en-US" dirty="0">
              <a:solidFill>
                <a:srgbClr val="FFFFFF"/>
              </a:solidFill>
            </a:endParaRPr>
          </a:p>
        </p:txBody>
      </p:sp>
    </p:spTree>
    <p:extLst>
      <p:ext uri="{BB962C8B-B14F-4D97-AF65-F5344CB8AC3E}">
        <p14:creationId xmlns:p14="http://schemas.microsoft.com/office/powerpoint/2010/main" val="100905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8421C37E-1ADB-41EB-9FE8-550604BD02B6}"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143000" y="15240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953000" y="15240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ianummer 4"/>
          <p:cNvSpPr>
            <a:spLocks noGrp="1"/>
          </p:cNvSpPr>
          <p:nvPr>
            <p:ph type="sldNum" sz="quarter" idx="10"/>
          </p:nvPr>
        </p:nvSpPr>
        <p:spPr/>
        <p:txBody>
          <a:bodyPr/>
          <a:lstStyle>
            <a:lvl1pPr>
              <a:defRPr/>
            </a:lvl1pPr>
          </a:lstStyle>
          <a:p>
            <a:fld id="{6E4968A1-B9C8-4EC5-9E6D-CD46C78871A4}"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ianummer 6"/>
          <p:cNvSpPr>
            <a:spLocks noGrp="1"/>
          </p:cNvSpPr>
          <p:nvPr>
            <p:ph type="sldNum" sz="quarter" idx="10"/>
          </p:nvPr>
        </p:nvSpPr>
        <p:spPr/>
        <p:txBody>
          <a:bodyPr/>
          <a:lstStyle>
            <a:lvl1pPr>
              <a:defRPr/>
            </a:lvl1pPr>
          </a:lstStyle>
          <a:p>
            <a:fld id="{19176193-A9D9-437C-99B5-89180EC4289B}"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ianummer 2"/>
          <p:cNvSpPr>
            <a:spLocks noGrp="1"/>
          </p:cNvSpPr>
          <p:nvPr>
            <p:ph type="sldNum" sz="quarter" idx="10"/>
          </p:nvPr>
        </p:nvSpPr>
        <p:spPr/>
        <p:txBody>
          <a:bodyPr/>
          <a:lstStyle>
            <a:lvl1pPr>
              <a:defRPr/>
            </a:lvl1pPr>
          </a:lstStyle>
          <a:p>
            <a:fld id="{7670E51A-6BD4-4868-BD00-D1A6AB8F7BD9}"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C00BB8A1-C625-4C66-A42C-2BECC79BF8D5}"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574430C1-B475-4EA1-AEE9-A04E88726327}"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96FED998-83AA-48F0-AF7F-58E6A6EEA54D}"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D0063487-AE1D-48F7-B08D-40C0EBEDD66F}"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4650" y="304800"/>
            <a:ext cx="1885950" cy="53340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1066800" y="304800"/>
            <a:ext cx="5505450" cy="53340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ianummer 3"/>
          <p:cNvSpPr>
            <a:spLocks noGrp="1"/>
          </p:cNvSpPr>
          <p:nvPr>
            <p:ph type="sldNum" sz="quarter" idx="10"/>
          </p:nvPr>
        </p:nvSpPr>
        <p:spPr/>
        <p:txBody>
          <a:bodyPr/>
          <a:lstStyle>
            <a:lvl1pPr>
              <a:defRPr/>
            </a:lvl1pPr>
          </a:lstStyle>
          <a:p>
            <a:fld id="{CC86F6CB-21C1-491F-B250-9B40B1E5AB19}"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anssen Text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326" y="18209"/>
            <a:ext cx="8386233" cy="1150570"/>
          </a:xfrm>
        </p:spPr>
        <p:txBody>
          <a:bodyPr/>
          <a:lstStyle>
            <a:lvl1pPr>
              <a:defRPr sz="2800" b="1">
                <a:solidFill>
                  <a:schemeClr val="bg1">
                    <a:lumMod val="75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81000" y="1442357"/>
            <a:ext cx="8382000" cy="4721678"/>
          </a:xfrm>
        </p:spPr>
        <p:txBody>
          <a:bodyPr/>
          <a:lstStyle>
            <a:lvl1pPr marL="182523" indent="-182523">
              <a:lnSpc>
                <a:spcPts val="1890"/>
              </a:lnSpc>
              <a:defRPr sz="1900">
                <a:solidFill>
                  <a:srgbClr val="000000"/>
                </a:solidFill>
              </a:defRPr>
            </a:lvl1pPr>
            <a:lvl2pPr marL="366296" indent="-183773">
              <a:lnSpc>
                <a:spcPts val="1890"/>
              </a:lnSpc>
              <a:defRPr sz="1600">
                <a:solidFill>
                  <a:srgbClr val="000000"/>
                </a:solidFill>
              </a:defRPr>
            </a:lvl2pPr>
            <a:lvl3pPr marL="491312" indent="-125016">
              <a:lnSpc>
                <a:spcPts val="1890"/>
              </a:lnSpc>
              <a:defRPr sz="1400">
                <a:solidFill>
                  <a:srgbClr val="000000"/>
                </a:solidFill>
              </a:defRPr>
            </a:lvl3pPr>
            <a:lvl4pPr>
              <a:defRPr sz="1600">
                <a:solidFill>
                  <a:srgbClr val="000000"/>
                </a:solidFill>
              </a:defRPr>
            </a:lvl4pPr>
            <a:lvl5pP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1066800" y="304800"/>
            <a:ext cx="7467600" cy="914400"/>
          </a:xfrm>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1143000" y="1524000"/>
            <a:ext cx="36576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quarter" idx="2"/>
          </p:nvPr>
        </p:nvSpPr>
        <p:spPr>
          <a:xfrm>
            <a:off x="4953000" y="1524000"/>
            <a:ext cx="36576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inhoud 4"/>
          <p:cNvSpPr>
            <a:spLocks noGrp="1"/>
          </p:cNvSpPr>
          <p:nvPr>
            <p:ph sz="quarter" idx="3"/>
          </p:nvPr>
        </p:nvSpPr>
        <p:spPr>
          <a:xfrm>
            <a:off x="4953000" y="3657600"/>
            <a:ext cx="36576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dianummer 5"/>
          <p:cNvSpPr>
            <a:spLocks noGrp="1"/>
          </p:cNvSpPr>
          <p:nvPr>
            <p:ph type="sldNum" sz="quarter" idx="10"/>
          </p:nvPr>
        </p:nvSpPr>
        <p:spPr>
          <a:xfrm>
            <a:off x="0" y="533400"/>
            <a:ext cx="533400" cy="533400"/>
          </a:xfrm>
        </p:spPr>
        <p:txBody>
          <a:bodyPr/>
          <a:lstStyle>
            <a:lvl1pPr>
              <a:defRPr/>
            </a:lvl1pPr>
          </a:lstStyle>
          <a:p>
            <a:fld id="{A87AF425-7C3E-4D96-9EA7-70437E5BA604}" type="slidenum">
              <a:rPr lang="en-US">
                <a:solidFill>
                  <a:srgbClr val="FFFFFF"/>
                </a:solidFill>
              </a:rPr>
              <a:pPr/>
              <a:t>‹#›</a:t>
            </a:fld>
            <a:endParaRPr lang="en-US">
              <a:solidFill>
                <a:srgbClr val="000000"/>
              </a:solidFill>
              <a:latin typeface="Times New Roman" pitchFamily="18"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ussenslide_hoofd_inhoud">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252325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_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_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7"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_3">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_4">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_5">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_6">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_7">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_8">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anssen_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hasCustomPrompt="1"/>
          </p:nvPr>
        </p:nvSpPr>
        <p:spPr>
          <a:xfrm>
            <a:off x="381000" y="1695153"/>
            <a:ext cx="8373035" cy="3965653"/>
          </a:xfrm>
        </p:spPr>
        <p:txBody>
          <a:bodyPr/>
          <a:lstStyle>
            <a:lvl1pPr>
              <a:defRPr/>
            </a:lvl1pPr>
          </a:lstStyle>
          <a:p>
            <a:r>
              <a:rPr lang="en-US" dirty="0" smtClean="0"/>
              <a:t>Chart</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_9">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_10">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_1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10" name="Picture 9"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el_11">
    <p:spTree>
      <p:nvGrpSpPr>
        <p:cNvPr id="1" name=""/>
        <p:cNvGrpSpPr/>
        <p:nvPr/>
      </p:nvGrpSpPr>
      <p:grpSpPr>
        <a:xfrm>
          <a:off x="0" y="0"/>
          <a:ext cx="0" cy="0"/>
          <a:chOff x="0" y="0"/>
          <a:chExt cx="0" cy="0"/>
        </a:xfrm>
      </p:grpSpPr>
      <p:pic>
        <p:nvPicPr>
          <p:cNvPr id="7" name="Afbeelding 6" descr="UZA-gebouw.jpg"/>
          <p:cNvPicPr>
            <a:picLocks noChangeAspect="1"/>
          </p:cNvPicPr>
          <p:nvPr userDrawn="1"/>
        </p:nvPicPr>
        <p:blipFill>
          <a:blip r:embed="rId2" cstate="print"/>
          <a:stretch>
            <a:fillRect/>
          </a:stretch>
        </p:blipFill>
        <p:spPr>
          <a:xfrm>
            <a:off x="0" y="0"/>
            <a:ext cx="9144000" cy="57277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10" name="Picture 9"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_1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0" y="5715001"/>
            <a:ext cx="9144000" cy="1143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_zonder_afbeelding">
    <p:bg>
      <p:bgPr>
        <a:solidFill>
          <a:schemeClr val="accent3"/>
        </a:solidFill>
        <a:effectLst/>
      </p:bgPr>
    </p:b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5"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pic>
        <p:nvPicPr>
          <p:cNvPr id="9" name="Picture 8" descr="logo_baseline_groot.wmf"/>
          <p:cNvPicPr>
            <a:picLocks noChangeAspect="1"/>
          </p:cNvPicPr>
          <p:nvPr userDrawn="1"/>
        </p:nvPicPr>
        <p:blipFill>
          <a:blip r:embed="rId2" cstate="print"/>
          <a:stretch>
            <a:fillRect/>
          </a:stretch>
        </p:blipFill>
        <p:spPr>
          <a:xfrm>
            <a:off x="0" y="5715001"/>
            <a:ext cx="9144000" cy="114300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ofdstuk_1">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sp>
        <p:nvSpPr>
          <p:cNvPr id="2" name="Title 1"/>
          <p:cNvSpPr>
            <a:spLocks noGrp="1"/>
          </p:cNvSpPr>
          <p:nvPr>
            <p:ph type="ctrTitle"/>
          </p:nvPr>
        </p:nvSpPr>
        <p:spPr>
          <a:xfrm>
            <a:off x="698664" y="3906982"/>
            <a:ext cx="5244936"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ofdstuk_2">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sp>
        <p:nvSpPr>
          <p:cNvPr id="11"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ussenslide_hoofd_inhoud">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ussenslide_inhoud">
    <p:spTree>
      <p:nvGrpSpPr>
        <p:cNvPr id="1" name=""/>
        <p:cNvGrpSpPr/>
        <p:nvPr/>
      </p:nvGrpSpPr>
      <p:grpSpPr>
        <a:xfrm>
          <a:off x="0" y="0"/>
          <a:ext cx="0" cy="0"/>
          <a:chOff x="0" y="0"/>
          <a:chExt cx="0" cy="0"/>
        </a:xfrm>
      </p:grpSpPr>
      <p:pic>
        <p:nvPicPr>
          <p:cNvPr id="10" name="Picture 9" descr="logo_baseline_klein.wmf"/>
          <p:cNvPicPr>
            <a:picLocks noChangeAspect="1"/>
          </p:cNvPicPr>
          <p:nvPr userDrawn="1"/>
        </p:nvPicPr>
        <p:blipFill>
          <a:blip r:embed="rId2" cstate="print"/>
          <a:stretch>
            <a:fillRect/>
          </a:stretch>
        </p:blipFill>
        <p:spPr>
          <a:xfrm>
            <a:off x="0" y="6019800"/>
            <a:ext cx="9144000" cy="838200"/>
          </a:xfrm>
          <a:prstGeom prst="rect">
            <a:avLst/>
          </a:prstGeom>
        </p:spPr>
      </p:pic>
      <p:sp>
        <p:nvSpPr>
          <p:cNvPr id="5"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able Placeholder 3"/>
          <p:cNvSpPr>
            <a:spLocks noGrp="1"/>
          </p:cNvSpPr>
          <p:nvPr>
            <p:ph type="tbl" sz="quarter" idx="11"/>
          </p:nvPr>
        </p:nvSpPr>
        <p:spPr>
          <a:xfrm>
            <a:off x="381000" y="1693868"/>
            <a:ext cx="8359588" cy="3981719"/>
          </a:xfrm>
        </p:spPr>
        <p:txBody>
          <a:bodyPr/>
          <a:lstStyle>
            <a:lvl1pPr>
              <a:buFont typeface="Arial" pitchFamily="34" charset="0"/>
              <a:buChar char="•"/>
              <a:defRPr sz="1900"/>
            </a:lvl1p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ussenslide_hoofd_diagram">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11" name="Content Placeholder 6"/>
          <p:cNvSpPr>
            <a:spLocks noGrp="1"/>
          </p:cNvSpPr>
          <p:nvPr>
            <p:ph sz="quarter" idx="10"/>
          </p:nvPr>
        </p:nvSpPr>
        <p:spPr>
          <a:xfrm>
            <a:off x="457200" y="2209800"/>
            <a:ext cx="7620000" cy="3733800"/>
          </a:xfrm>
        </p:spPr>
        <p:txBody>
          <a:bodyPr lIns="0" tIns="0" rIns="0" bIns="0"/>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ussenslide_hoofd_kolommen">
    <p:spTree>
      <p:nvGrpSpPr>
        <p:cNvPr id="1" name=""/>
        <p:cNvGrpSpPr/>
        <p:nvPr/>
      </p:nvGrpSpPr>
      <p:grpSpPr>
        <a:xfrm>
          <a:off x="0" y="0"/>
          <a:ext cx="0" cy="0"/>
          <a:chOff x="0" y="0"/>
          <a:chExt cx="0" cy="0"/>
        </a:xfrm>
      </p:grpSpPr>
      <p:pic>
        <p:nvPicPr>
          <p:cNvPr id="21" name="Picture 2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6" name="Picture 15"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5" name="Text Placeholder 2"/>
          <p:cNvSpPr>
            <a:spLocks noGrp="1"/>
          </p:cNvSpPr>
          <p:nvPr>
            <p:ph type="body" idx="13"/>
          </p:nvPr>
        </p:nvSpPr>
        <p:spPr>
          <a:xfrm>
            <a:off x="5791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8"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9"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3" name="Text Placeholder 2"/>
          <p:cNvSpPr>
            <a:spLocks noGrp="1"/>
          </p:cNvSpPr>
          <p:nvPr>
            <p:ph type="body" idx="1"/>
          </p:nvPr>
        </p:nvSpPr>
        <p:spPr>
          <a:xfrm>
            <a:off x="457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ussenslide_2_kolommen_2">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ussenslide_hoofd_inhoud_afbeelding">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3" name="Picture Placeholder 2"/>
          <p:cNvSpPr>
            <a:spLocks noGrp="1"/>
          </p:cNvSpPr>
          <p:nvPr>
            <p:ph type="pic" idx="1"/>
          </p:nvPr>
        </p:nvSpPr>
        <p:spPr>
          <a:xfrm>
            <a:off x="4267200" y="1219200"/>
            <a:ext cx="44196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dirty="0"/>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otslide">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0" y="6019800"/>
            <a:ext cx="9144000" cy="8382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el_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hasCustomPrompt="1"/>
          </p:nvPr>
        </p:nvSpPr>
        <p:spPr>
          <a:xfrm>
            <a:off x="609600" y="2971800"/>
            <a:ext cx="4648200" cy="5334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el_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7" name="Picture 6"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el_3">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9" name="Picture 8"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el_4">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9" name="Picture 8"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6"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el_5">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anssen Text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_6">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el_7">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el_8">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el_9">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el_10">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el_11">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el_11">
    <p:spTree>
      <p:nvGrpSpPr>
        <p:cNvPr id="1" name=""/>
        <p:cNvGrpSpPr/>
        <p:nvPr/>
      </p:nvGrpSpPr>
      <p:grpSpPr>
        <a:xfrm>
          <a:off x="0" y="0"/>
          <a:ext cx="0" cy="0"/>
          <a:chOff x="0" y="0"/>
          <a:chExt cx="0" cy="0"/>
        </a:xfrm>
      </p:grpSpPr>
      <p:pic>
        <p:nvPicPr>
          <p:cNvPr id="7" name="Afbeelding 6" descr="UZA-gebouw.jpg"/>
          <p:cNvPicPr>
            <a:picLocks noChangeAspect="1"/>
          </p:cNvPicPr>
          <p:nvPr userDrawn="1"/>
        </p:nvPicPr>
        <p:blipFill>
          <a:blip r:embed="rId2" cstate="print"/>
          <a:stretch>
            <a:fillRect/>
          </a:stretch>
        </p:blipFill>
        <p:spPr>
          <a:xfrm>
            <a:off x="0" y="0"/>
            <a:ext cx="9144000" cy="57277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_12">
    <p:spTree>
      <p:nvGrpSpPr>
        <p:cNvPr id="1" name=""/>
        <p:cNvGrpSpPr/>
        <p:nvPr/>
      </p:nvGrpSpPr>
      <p:grpSpPr>
        <a:xfrm>
          <a:off x="0" y="0"/>
          <a:ext cx="0" cy="0"/>
          <a:chOff x="0" y="0"/>
          <a:chExt cx="0" cy="0"/>
        </a:xfrm>
      </p:grpSpPr>
      <p:pic>
        <p:nvPicPr>
          <p:cNvPr id="13" name="Picture 12" descr="20100510_PPT_1.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pic>
        <p:nvPicPr>
          <p:cNvPr id="6" name="Picture 5" descr="logo_baseline_groot.wmf"/>
          <p:cNvPicPr>
            <a:picLocks noChangeAspect="1"/>
          </p:cNvPicPr>
          <p:nvPr userDrawn="1"/>
        </p:nvPicPr>
        <p:blipFill>
          <a:blip r:embed="rId3" cstate="print"/>
          <a:stretch>
            <a:fillRect/>
          </a:stretch>
        </p:blipFill>
        <p:spPr>
          <a:xfrm>
            <a:off x="2" y="5718970"/>
            <a:ext cx="9143995" cy="1135062"/>
          </a:xfrm>
          <a:prstGeom prst="rect">
            <a:avLst/>
          </a:prstGeom>
        </p:spPr>
      </p:pic>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el_zonder_afbeelding">
    <p:bg>
      <p:bgPr>
        <a:solidFill>
          <a:schemeClr val="accent3"/>
        </a:solidFill>
        <a:effectLst/>
      </p:bgPr>
    </p:bg>
    <p:spTree>
      <p:nvGrpSpPr>
        <p:cNvPr id="1" name=""/>
        <p:cNvGrpSpPr/>
        <p:nvPr/>
      </p:nvGrpSpPr>
      <p:grpSpPr>
        <a:xfrm>
          <a:off x="0" y="0"/>
          <a:ext cx="0" cy="0"/>
          <a:chOff x="0" y="0"/>
          <a:chExt cx="0" cy="0"/>
        </a:xfrm>
      </p:grpSpPr>
      <p:pic>
        <p:nvPicPr>
          <p:cNvPr id="5" name="Picture 4" descr="logo_baseline_groot.wmf"/>
          <p:cNvPicPr>
            <a:picLocks noChangeAspect="1"/>
          </p:cNvPicPr>
          <p:nvPr userDrawn="1"/>
        </p:nvPicPr>
        <p:blipFill>
          <a:blip r:embed="rId2" cstate="print"/>
          <a:stretch>
            <a:fillRect/>
          </a:stretch>
        </p:blipFill>
        <p:spPr>
          <a:xfrm>
            <a:off x="2" y="5727888"/>
            <a:ext cx="9143995" cy="1135062"/>
          </a:xfrm>
          <a:prstGeom prst="rect">
            <a:avLst/>
          </a:prstGeom>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hasCustomPrompt="1"/>
          </p:nvPr>
        </p:nvSpPr>
        <p:spPr>
          <a:xfrm>
            <a:off x="609600" y="1981200"/>
            <a:ext cx="4648200" cy="1524000"/>
          </a:xfrm>
        </p:spPr>
        <p:txBody>
          <a:bodyPr lIns="0" tIns="0" rIns="0" bIns="0" anchor="b" anchorCtr="0"/>
          <a:lstStyle>
            <a:lvl1pPr algn="l">
              <a:lnSpc>
                <a:spcPts val="3700"/>
              </a:lnSpc>
              <a:defRPr lang="nl-BE" sz="3700" b="1" baseline="0" smtClean="0">
                <a:solidFill>
                  <a:schemeClr val="bg1"/>
                </a:solidFill>
              </a:defRPr>
            </a:lvl1pPr>
          </a:lstStyle>
          <a:p>
            <a:r>
              <a:rPr lang="nl-BE" dirty="0" smtClean="0"/>
              <a:t/>
            </a:r>
            <a:br>
              <a:rPr lang="nl-BE" dirty="0" smtClean="0"/>
            </a:br>
            <a:r>
              <a:rPr lang="nl-BE" dirty="0" smtClean="0"/>
              <a:t>Title</a:t>
            </a:r>
            <a:endParaRPr lang="nl-B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hoofdstuk_1">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pic>
        <p:nvPicPr>
          <p:cNvPr id="6" name="Picture 5" descr="logo_baseline_groot.wmf"/>
          <p:cNvPicPr>
            <a:picLocks noChangeAspect="1"/>
          </p:cNvPicPr>
          <p:nvPr userDrawn="1"/>
        </p:nvPicPr>
        <p:blipFill>
          <a:blip r:embed="rId4" cstate="print"/>
          <a:stretch>
            <a:fillRect/>
          </a:stretch>
        </p:blipFill>
        <p:spPr>
          <a:xfrm>
            <a:off x="2" y="5718970"/>
            <a:ext cx="9143995" cy="113506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nl-BE"/>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DA30FD10-1212-44C4-95B8-1699D37D9687}" type="slidenum">
              <a:rPr lang="nl-BE"/>
              <a:pPr/>
              <a:t>‹#›</a:t>
            </a:fld>
            <a:endParaRPr lang="nl-BE"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hoofdstuk_2">
    <p:spTree>
      <p:nvGrpSpPr>
        <p:cNvPr id="1" name=""/>
        <p:cNvGrpSpPr/>
        <p:nvPr/>
      </p:nvGrpSpPr>
      <p:grpSpPr>
        <a:xfrm>
          <a:off x="0" y="0"/>
          <a:ext cx="0" cy="0"/>
          <a:chOff x="0" y="0"/>
          <a:chExt cx="0" cy="0"/>
        </a:xfrm>
      </p:grpSpPr>
      <p:pic>
        <p:nvPicPr>
          <p:cNvPr id="9" name="Picture 8" descr="logo_baseline_groot.wmf"/>
          <p:cNvPicPr>
            <a:picLocks noChangeAspect="1"/>
          </p:cNvPicPr>
          <p:nvPr userDrawn="1"/>
        </p:nvPicPr>
        <p:blipFill>
          <a:blip r:embed="rId2" cstate="print"/>
          <a:stretch>
            <a:fillRect/>
          </a:stretch>
        </p:blipFill>
        <p:spPr>
          <a:xfrm>
            <a:off x="0" y="5722937"/>
            <a:ext cx="9144000" cy="1135063"/>
          </a:xfrm>
          <a:prstGeom prst="rect">
            <a:avLst/>
          </a:prstGeom>
        </p:spPr>
      </p:pic>
      <p:pic>
        <p:nvPicPr>
          <p:cNvPr id="8" name="Picture 7" descr="20100510_PPT_12.jpg"/>
          <p:cNvPicPr>
            <a:picLocks noChangeAspect="1"/>
          </p:cNvPicPr>
          <p:nvPr userDrawn="1"/>
        </p:nvPicPr>
        <p:blipFill>
          <a:blip r:embed="rId3" cstate="print"/>
          <a:stretch>
            <a:fillRect/>
          </a:stretch>
        </p:blipFill>
        <p:spPr>
          <a:xfrm>
            <a:off x="0" y="0"/>
            <a:ext cx="9144000" cy="6858000"/>
          </a:xfrm>
          <a:prstGeom prst="rect">
            <a:avLst/>
          </a:prstGeom>
        </p:spPr>
      </p:pic>
      <p:sp>
        <p:nvSpPr>
          <p:cNvPr id="11" name="Title 1"/>
          <p:cNvSpPr>
            <a:spLocks noGrp="1"/>
          </p:cNvSpPr>
          <p:nvPr>
            <p:ph type="ctrTitle"/>
          </p:nvPr>
        </p:nvSpPr>
        <p:spPr>
          <a:xfrm>
            <a:off x="698664" y="3906982"/>
            <a:ext cx="5244935" cy="1219200"/>
          </a:xfrm>
        </p:spPr>
        <p:txBody>
          <a:bodyPr lIns="0" tIns="0" rIns="0" bIns="0" anchor="t" anchorCtr="0">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pic>
        <p:nvPicPr>
          <p:cNvPr id="6" name="Picture 5" descr="logo_baseline_groot.wmf"/>
          <p:cNvPicPr>
            <a:picLocks noChangeAspect="1"/>
          </p:cNvPicPr>
          <p:nvPr userDrawn="1"/>
        </p:nvPicPr>
        <p:blipFill>
          <a:blip r:embed="rId4" cstate="print"/>
          <a:stretch>
            <a:fillRect/>
          </a:stretch>
        </p:blipFill>
        <p:spPr>
          <a:xfrm>
            <a:off x="2" y="5718970"/>
            <a:ext cx="9143995" cy="1135062"/>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ussenslide_hoofd_inhoud">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5" y="6019800"/>
            <a:ext cx="9143989" cy="838199"/>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ussenslide_inhoud">
    <p:spTree>
      <p:nvGrpSpPr>
        <p:cNvPr id="1" name=""/>
        <p:cNvGrpSpPr/>
        <p:nvPr/>
      </p:nvGrpSpPr>
      <p:grpSpPr>
        <a:xfrm>
          <a:off x="0" y="0"/>
          <a:ext cx="0" cy="0"/>
          <a:chOff x="0" y="0"/>
          <a:chExt cx="0" cy="0"/>
        </a:xfrm>
      </p:grpSpPr>
      <p:pic>
        <p:nvPicPr>
          <p:cNvPr id="10" name="Picture 9" descr="logo_baseline_klein.wmf"/>
          <p:cNvPicPr>
            <a:picLocks noChangeAspect="1"/>
          </p:cNvPicPr>
          <p:nvPr userDrawn="1"/>
        </p:nvPicPr>
        <p:blipFill>
          <a:blip r:embed="rId2" cstate="print"/>
          <a:stretch>
            <a:fillRect/>
          </a:stretch>
        </p:blipFill>
        <p:spPr>
          <a:xfrm>
            <a:off x="5" y="6019800"/>
            <a:ext cx="9143989" cy="838199"/>
          </a:xfrm>
          <a:prstGeom prst="rect">
            <a:avLst/>
          </a:prstGeom>
        </p:spPr>
      </p:pic>
      <p:sp>
        <p:nvSpPr>
          <p:cNvPr id="5" name="Content Placeholder 6"/>
          <p:cNvSpPr>
            <a:spLocks noGrp="1"/>
          </p:cNvSpPr>
          <p:nvPr>
            <p:ph sz="quarter" idx="10"/>
          </p:nvPr>
        </p:nvSpPr>
        <p:spPr>
          <a:xfrm>
            <a:off x="457200" y="1219200"/>
            <a:ext cx="7620000" cy="4876800"/>
          </a:xfrm>
        </p:spPr>
        <p:txBody>
          <a:bodyPr lIns="0" tIns="0" rIns="0" bIns="0">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ussenslide_hoofd_diagram">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5" y="6019800"/>
            <a:ext cx="9143989" cy="838199"/>
          </a:xfrm>
          <a:prstGeom prst="rect">
            <a:avLst/>
          </a:prstGeom>
        </p:spPr>
      </p:pic>
      <p:sp>
        <p:nvSpPr>
          <p:cNvPr id="11" name="Content Placeholder 6"/>
          <p:cNvSpPr>
            <a:spLocks noGrp="1"/>
          </p:cNvSpPr>
          <p:nvPr>
            <p:ph sz="quarter" idx="10"/>
          </p:nvPr>
        </p:nvSpPr>
        <p:spPr>
          <a:xfrm>
            <a:off x="457200" y="2209800"/>
            <a:ext cx="7620000" cy="3733800"/>
          </a:xfrm>
        </p:spPr>
        <p:txBody>
          <a:bodyPr lIns="0" tIns="0" rIns="0" bIns="0"/>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ussenslide_hoofd_kolommen">
    <p:spTree>
      <p:nvGrpSpPr>
        <p:cNvPr id="1" name=""/>
        <p:cNvGrpSpPr/>
        <p:nvPr/>
      </p:nvGrpSpPr>
      <p:grpSpPr>
        <a:xfrm>
          <a:off x="0" y="0"/>
          <a:ext cx="0" cy="0"/>
          <a:chOff x="0" y="0"/>
          <a:chExt cx="0" cy="0"/>
        </a:xfrm>
      </p:grpSpPr>
      <p:pic>
        <p:nvPicPr>
          <p:cNvPr id="17" name="Picture 16"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6" name="Picture 15" descr="logo_baseline_klein.wmf"/>
          <p:cNvPicPr>
            <a:picLocks noChangeAspect="1"/>
          </p:cNvPicPr>
          <p:nvPr userDrawn="1"/>
        </p:nvPicPr>
        <p:blipFill>
          <a:blip r:embed="rId3" cstate="print"/>
          <a:stretch>
            <a:fillRect/>
          </a:stretch>
        </p:blipFill>
        <p:spPr>
          <a:xfrm>
            <a:off x="5" y="6019800"/>
            <a:ext cx="9143989" cy="838199"/>
          </a:xfrm>
          <a:prstGeom prst="rect">
            <a:avLst/>
          </a:prstGeom>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8" name="Text Placeholder 2"/>
          <p:cNvSpPr>
            <a:spLocks noGrp="1"/>
          </p:cNvSpPr>
          <p:nvPr>
            <p:ph type="body" idx="13"/>
          </p:nvPr>
        </p:nvSpPr>
        <p:spPr>
          <a:xfrm>
            <a:off x="5791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3" name="Text Placeholder 2"/>
          <p:cNvSpPr>
            <a:spLocks noGrp="1"/>
          </p:cNvSpPr>
          <p:nvPr>
            <p:ph type="body" idx="1"/>
          </p:nvPr>
        </p:nvSpPr>
        <p:spPr>
          <a:xfrm>
            <a:off x="457200" y="1219200"/>
            <a:ext cx="2590800" cy="639762"/>
          </a:xfrm>
        </p:spPr>
        <p:txBody>
          <a:bodyPr lIns="0" tIns="0" rIns="0" bIns="0" anchor="ctr" anchorCtr="0">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ussenslide_2_kolommen">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5" y="6019800"/>
            <a:ext cx="9143989" cy="838199"/>
          </a:xfrm>
          <a:prstGeom prst="rect">
            <a:avLst/>
          </a:prstGeom>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ussenslide_hoofd_inhoud_afbeelding">
    <p:spTree>
      <p:nvGrpSpPr>
        <p:cNvPr id="1" name=""/>
        <p:cNvGrpSpPr/>
        <p:nvPr/>
      </p:nvGrpSpPr>
      <p:grpSpPr>
        <a:xfrm>
          <a:off x="0" y="0"/>
          <a:ext cx="0" cy="0"/>
          <a:chOff x="0" y="0"/>
          <a:chExt cx="0" cy="0"/>
        </a:xfrm>
      </p:grpSpPr>
      <p:pic>
        <p:nvPicPr>
          <p:cNvPr id="11" name="Picture 10" descr="20100510_PPT_14.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logo_baseline_klein.wmf"/>
          <p:cNvPicPr>
            <a:picLocks noChangeAspect="1"/>
          </p:cNvPicPr>
          <p:nvPr userDrawn="1"/>
        </p:nvPicPr>
        <p:blipFill>
          <a:blip r:embed="rId3" cstate="print"/>
          <a:stretch>
            <a:fillRect/>
          </a:stretch>
        </p:blipFill>
        <p:spPr>
          <a:xfrm>
            <a:off x="5" y="6019800"/>
            <a:ext cx="9143989" cy="838199"/>
          </a:xfrm>
          <a:prstGeom prst="rect">
            <a:avLst/>
          </a:prstGeom>
        </p:spPr>
      </p:pic>
      <p:sp>
        <p:nvSpPr>
          <p:cNvPr id="3" name="Picture Placeholder 2"/>
          <p:cNvSpPr>
            <a:spLocks noGrp="1"/>
          </p:cNvSpPr>
          <p:nvPr>
            <p:ph type="pic" idx="1"/>
          </p:nvPr>
        </p:nvSpPr>
        <p:spPr>
          <a:xfrm>
            <a:off x="4267200" y="1219200"/>
            <a:ext cx="441960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BE"/>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lotslide">
    <p:spTree>
      <p:nvGrpSpPr>
        <p:cNvPr id="1" name=""/>
        <p:cNvGrpSpPr/>
        <p:nvPr/>
      </p:nvGrpSpPr>
      <p:grpSpPr>
        <a:xfrm>
          <a:off x="0" y="0"/>
          <a:ext cx="0" cy="0"/>
          <a:chOff x="0" y="0"/>
          <a:chExt cx="0" cy="0"/>
        </a:xfrm>
      </p:grpSpPr>
      <p:pic>
        <p:nvPicPr>
          <p:cNvPr id="9" name="Picture 8" descr="20100510_PPT_14.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pic>
        <p:nvPicPr>
          <p:cNvPr id="6" name="Picture 5" descr="logo_baseline_klein.wmf"/>
          <p:cNvPicPr>
            <a:picLocks noChangeAspect="1"/>
          </p:cNvPicPr>
          <p:nvPr userDrawn="1"/>
        </p:nvPicPr>
        <p:blipFill>
          <a:blip r:embed="rId3" cstate="print"/>
          <a:stretch>
            <a:fillRect/>
          </a:stretch>
        </p:blipFill>
        <p:spPr>
          <a:xfrm>
            <a:off x="5" y="6019800"/>
            <a:ext cx="9143989" cy="838199"/>
          </a:xfrm>
          <a:prstGeom prst="rect">
            <a:avLst/>
          </a:prstGeom>
        </p:spPr>
      </p:pic>
      <p:sp>
        <p:nvSpPr>
          <p:cNvPr id="11" name="Content Placeholder 6"/>
          <p:cNvSpPr>
            <a:spLocks noGrp="1"/>
          </p:cNvSpPr>
          <p:nvPr>
            <p:ph sz="quarter" idx="10"/>
          </p:nvPr>
        </p:nvSpPr>
        <p:spPr>
          <a:xfrm>
            <a:off x="457200" y="1219200"/>
            <a:ext cx="7620000" cy="4876800"/>
          </a:xfrm>
        </p:spPr>
        <p:txBody>
          <a:bodyPr lIns="0" tIns="0" rIns="0" bIns="0">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1066800" y="304800"/>
            <a:ext cx="7467600" cy="914400"/>
          </a:xfr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1143000" y="1524000"/>
            <a:ext cx="36576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quarter" idx="2"/>
          </p:nvPr>
        </p:nvSpPr>
        <p:spPr>
          <a:xfrm>
            <a:off x="4953000" y="1524000"/>
            <a:ext cx="36576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inhoud 4"/>
          <p:cNvSpPr>
            <a:spLocks noGrp="1"/>
          </p:cNvSpPr>
          <p:nvPr>
            <p:ph sz="quarter" idx="3"/>
          </p:nvPr>
        </p:nvSpPr>
        <p:spPr>
          <a:xfrm>
            <a:off x="4953000" y="3657600"/>
            <a:ext cx="3657600" cy="1981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dianummer 5"/>
          <p:cNvSpPr>
            <a:spLocks noGrp="1"/>
          </p:cNvSpPr>
          <p:nvPr>
            <p:ph type="sldNum" sz="quarter" idx="10"/>
          </p:nvPr>
        </p:nvSpPr>
        <p:spPr>
          <a:xfrm>
            <a:off x="0" y="533400"/>
            <a:ext cx="533400" cy="533400"/>
          </a:xfrm>
          <a:prstGeom prst="rect">
            <a:avLst/>
          </a:prstGeom>
        </p:spPr>
        <p:txBody>
          <a:bodyPr/>
          <a:lstStyle>
            <a:lvl1pPr>
              <a:defRPr/>
            </a:lvl1pPr>
          </a:lstStyle>
          <a:p>
            <a:pPr algn="l" eaLnBrk="1" fontAlgn="auto" hangingPunct="1">
              <a:spcBef>
                <a:spcPts val="0"/>
              </a:spcBef>
              <a:spcAft>
                <a:spcPts val="0"/>
              </a:spcAft>
            </a:pPr>
            <a:fld id="{AE0F8877-2302-4941-9AA9-6F215A587953}" type="slidenum">
              <a:rPr lang="en-US" sz="1800">
                <a:solidFill>
                  <a:srgbClr val="5F7791"/>
                </a:solidFill>
                <a:latin typeface="Arial"/>
                <a:ea typeface="+mn-ea"/>
                <a:cs typeface="+mn-cs"/>
              </a:rPr>
              <a:pPr algn="l" eaLnBrk="1" fontAlgn="auto" hangingPunct="1">
                <a:spcBef>
                  <a:spcPts val="0"/>
                </a:spcBef>
                <a:spcAft>
                  <a:spcPts val="0"/>
                </a:spcAft>
              </a:pPr>
              <a:t>‹#›</a:t>
            </a:fld>
            <a:endParaRPr lang="en-US" sz="1800">
              <a:solidFill>
                <a:srgbClr val="5F7791"/>
              </a:solidFill>
              <a:latin typeface="Times New Roman"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nl-BE"/>
          </a:p>
        </p:txBody>
      </p:sp>
      <p:sp>
        <p:nvSpPr>
          <p:cNvPr id="4" name="Rectangle 1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nl-BE"/>
          </a:p>
        </p:txBody>
      </p:sp>
      <p:sp>
        <p:nvSpPr>
          <p:cNvPr id="5" name="Rectangle 1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3FD4219-3362-44E4-803D-53E0333B3AC7}" type="slidenum">
              <a:rPr lang="nl-BE"/>
              <a:pPr>
                <a:defRPr/>
              </a:pPr>
              <a:t>‹#›</a:t>
            </a:fld>
            <a:endParaRPr lang="nl-BE"/>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533400" cy="6858000"/>
            <a:chOff x="0" y="0"/>
            <a:chExt cx="336" cy="4320"/>
          </a:xfrm>
        </p:grpSpPr>
        <p:sp>
          <p:nvSpPr>
            <p:cNvPr id="6" name="Rectangle 3"/>
            <p:cNvSpPr>
              <a:spLocks noChangeArrowheads="1"/>
            </p:cNvSpPr>
            <p:nvPr/>
          </p:nvSpPr>
          <p:spPr bwMode="auto">
            <a:xfrm>
              <a:off x="0" y="0"/>
              <a:ext cx="336" cy="1104"/>
            </a:xfrm>
            <a:prstGeom prst="rect">
              <a:avLst/>
            </a:prstGeom>
            <a:solidFill>
              <a:srgbClr val="6B8CA6"/>
            </a:solidFill>
            <a:ln w="9525">
              <a:noFill/>
              <a:miter lim="800000"/>
              <a:headEnd/>
              <a:tailEnd/>
            </a:ln>
            <a:effectLst/>
          </p:spPr>
          <p:txBody>
            <a:bodyPr wrap="none" anchor="ctr"/>
            <a:lstStyle/>
            <a:p>
              <a:pPr algn="ctr" fontAlgn="auto">
                <a:spcBef>
                  <a:spcPts val="0"/>
                </a:spcBef>
                <a:spcAft>
                  <a:spcPts val="0"/>
                </a:spcAft>
                <a:defRPr/>
              </a:pPr>
              <a:endParaRPr lang="en-GB" altLang="en-GB" sz="2800">
                <a:solidFill>
                  <a:srgbClr val="002244"/>
                </a:solidFill>
                <a:latin typeface="Times New Roman" pitchFamily="18" charset="0"/>
                <a:ea typeface="+mn-ea"/>
                <a:cs typeface="+mn-cs"/>
              </a:endParaRPr>
            </a:p>
          </p:txBody>
        </p:sp>
        <p:sp>
          <p:nvSpPr>
            <p:cNvPr id="7" name="Rectangle 4"/>
            <p:cNvSpPr>
              <a:spLocks noChangeArrowheads="1"/>
            </p:cNvSpPr>
            <p:nvPr/>
          </p:nvSpPr>
          <p:spPr bwMode="auto">
            <a:xfrm>
              <a:off x="0" y="1124"/>
              <a:ext cx="336" cy="3196"/>
            </a:xfrm>
            <a:prstGeom prst="rect">
              <a:avLst/>
            </a:prstGeom>
            <a:solidFill>
              <a:srgbClr val="D20035"/>
            </a:solidFill>
            <a:ln w="9525">
              <a:noFill/>
              <a:miter lim="800000"/>
              <a:headEnd/>
              <a:tailEnd/>
            </a:ln>
            <a:effectLst/>
          </p:spPr>
          <p:txBody>
            <a:bodyPr wrap="none" anchor="ctr"/>
            <a:lstStyle/>
            <a:p>
              <a:pPr algn="ctr" fontAlgn="auto">
                <a:spcBef>
                  <a:spcPts val="0"/>
                </a:spcBef>
                <a:spcAft>
                  <a:spcPts val="0"/>
                </a:spcAft>
                <a:defRPr/>
              </a:pPr>
              <a:endParaRPr lang="en-GB" altLang="en-GB" sz="4000">
                <a:solidFill>
                  <a:srgbClr val="5F7791"/>
                </a:solidFill>
                <a:latin typeface="Times New Roman" pitchFamily="18" charset="0"/>
                <a:ea typeface="+mn-ea"/>
                <a:cs typeface="+mn-cs"/>
              </a:endParaRPr>
            </a:p>
          </p:txBody>
        </p:sp>
      </p:grpSp>
      <p:pic>
        <p:nvPicPr>
          <p:cNvPr id="8" name="Picture 8" descr="logo"/>
          <p:cNvPicPr>
            <a:picLocks noChangeAspect="1" noChangeArrowheads="1"/>
          </p:cNvPicPr>
          <p:nvPr/>
        </p:nvPicPr>
        <p:blipFill>
          <a:blip r:embed="rId2" cstate="print"/>
          <a:srcRect/>
          <a:stretch>
            <a:fillRect/>
          </a:stretch>
        </p:blipFill>
        <p:spPr bwMode="auto">
          <a:xfrm>
            <a:off x="7667625" y="5876925"/>
            <a:ext cx="1087438" cy="847725"/>
          </a:xfrm>
          <a:prstGeom prst="rect">
            <a:avLst/>
          </a:prstGeom>
          <a:noFill/>
          <a:ln w="9525">
            <a:noFill/>
            <a:miter lim="800000"/>
            <a:headEnd/>
            <a:tailEnd/>
          </a:ln>
        </p:spPr>
      </p:pic>
      <p:pic>
        <p:nvPicPr>
          <p:cNvPr id="9" name="Picture 9" descr="logo_UA_hor_kl"/>
          <p:cNvPicPr>
            <a:picLocks noChangeAspect="1" noChangeArrowheads="1"/>
          </p:cNvPicPr>
          <p:nvPr/>
        </p:nvPicPr>
        <p:blipFill>
          <a:blip r:embed="rId3" cstate="print"/>
          <a:srcRect/>
          <a:stretch>
            <a:fillRect/>
          </a:stretch>
        </p:blipFill>
        <p:spPr bwMode="auto">
          <a:xfrm>
            <a:off x="1116013" y="6186488"/>
            <a:ext cx="1368425" cy="439737"/>
          </a:xfrm>
          <a:prstGeom prst="rect">
            <a:avLst/>
          </a:prstGeom>
          <a:noFill/>
          <a:ln w="9525">
            <a:noFill/>
            <a:miter lim="800000"/>
            <a:headEnd/>
            <a:tailEnd/>
          </a:ln>
        </p:spPr>
      </p:pic>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1143000" y="15240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953000" y="1524000"/>
            <a:ext cx="365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Tijdelijke aanduiding voor dianummer 4"/>
          <p:cNvSpPr>
            <a:spLocks noGrp="1"/>
          </p:cNvSpPr>
          <p:nvPr>
            <p:ph type="sldNum" sz="quarter" idx="10"/>
          </p:nvPr>
        </p:nvSpPr>
        <p:spPr>
          <a:xfrm>
            <a:off x="0" y="533400"/>
            <a:ext cx="533400" cy="533400"/>
          </a:xfrm>
          <a:prstGeom prst="rect">
            <a:avLst/>
          </a:prstGeom>
        </p:spPr>
        <p:txBody>
          <a:bodyPr/>
          <a:lstStyle>
            <a:lvl1pPr>
              <a:defRPr/>
            </a:lvl1pPr>
          </a:lstStyle>
          <a:p>
            <a:pPr algn="l" eaLnBrk="1" fontAlgn="auto" hangingPunct="1">
              <a:spcBef>
                <a:spcPts val="0"/>
              </a:spcBef>
              <a:spcAft>
                <a:spcPts val="0"/>
              </a:spcAft>
              <a:defRPr/>
            </a:pPr>
            <a:fld id="{1F22986C-183A-43DA-8ED0-A70531E87545}" type="slidenum">
              <a:rPr lang="en-US" sz="1800">
                <a:solidFill>
                  <a:srgbClr val="5F7791"/>
                </a:solidFill>
                <a:latin typeface="Arial"/>
                <a:ea typeface="+mn-ea"/>
                <a:cs typeface="+mn-cs"/>
              </a:rPr>
              <a:pPr algn="l" eaLnBrk="1" fontAlgn="auto" hangingPunct="1">
                <a:spcBef>
                  <a:spcPts val="0"/>
                </a:spcBef>
                <a:spcAft>
                  <a:spcPts val="0"/>
                </a:spcAft>
                <a:defRPr/>
              </a:pPr>
              <a:t>‹#›</a:t>
            </a:fld>
            <a:endParaRPr lang="en-US" sz="1800">
              <a:solidFill>
                <a:srgbClr val="5F7791"/>
              </a:solidFill>
              <a:latin typeface="Times New Roman" pitchFamily="18" charset="0"/>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Tree>
    <p:extLst>
      <p:ext uri="{BB962C8B-B14F-4D97-AF65-F5344CB8AC3E}">
        <p14:creationId xmlns:p14="http://schemas.microsoft.com/office/powerpoint/2010/main" val="28398031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31891441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lgn="l" eaLnBrk="1" fontAlgn="auto" hangingPunct="1">
              <a:spcBef>
                <a:spcPts val="0"/>
              </a:spcBef>
              <a:spcAft>
                <a:spcPts val="0"/>
              </a:spcAft>
              <a:defRPr/>
            </a:pPr>
            <a:fld id="{B675A88A-A48E-4F73-A5B9-74E912E65815}" type="datetimeFigureOut">
              <a:rPr lang="nl-BE" sz="1800">
                <a:solidFill>
                  <a:srgbClr val="5F7791"/>
                </a:solidFill>
                <a:latin typeface="Arial"/>
                <a:ea typeface="+mn-ea"/>
                <a:cs typeface="+mn-cs"/>
              </a:rPr>
              <a:pPr algn="l" eaLnBrk="1" fontAlgn="auto" hangingPunct="1">
                <a:spcBef>
                  <a:spcPts val="0"/>
                </a:spcBef>
                <a:spcAft>
                  <a:spcPts val="0"/>
                </a:spcAft>
                <a:defRPr/>
              </a:pPr>
              <a:t>22/09/2014</a:t>
            </a:fld>
            <a:endParaRPr lang="nl-BE" sz="1800">
              <a:solidFill>
                <a:srgbClr val="5F7791"/>
              </a:solidFill>
              <a:latin typeface="Arial"/>
              <a:ea typeface="+mn-ea"/>
              <a:cs typeface="+mn-cs"/>
            </a:endParaRPr>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algn="l" eaLnBrk="1" fontAlgn="auto" hangingPunct="1">
              <a:spcBef>
                <a:spcPts val="0"/>
              </a:spcBef>
              <a:spcAft>
                <a:spcPts val="0"/>
              </a:spcAft>
              <a:defRPr/>
            </a:pPr>
            <a:endParaRPr lang="nl-BE" sz="1800">
              <a:solidFill>
                <a:srgbClr val="5F7791"/>
              </a:solidFill>
              <a:latin typeface="Arial"/>
              <a:ea typeface="+mn-ea"/>
              <a:cs typeface="+mn-cs"/>
            </a:endParaRP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a:defRPr/>
            </a:lvl1pPr>
          </a:lstStyle>
          <a:p>
            <a:pPr algn="l" eaLnBrk="1" fontAlgn="auto" hangingPunct="1">
              <a:spcBef>
                <a:spcPts val="0"/>
              </a:spcBef>
              <a:spcAft>
                <a:spcPts val="0"/>
              </a:spcAft>
              <a:defRPr/>
            </a:pPr>
            <a:fld id="{C6192C05-AE7A-4219-80F3-A9D210F11ADE}" type="slidenum">
              <a:rPr lang="nl-BE" sz="1800">
                <a:solidFill>
                  <a:srgbClr val="5F7791"/>
                </a:solidFill>
                <a:latin typeface="Arial"/>
                <a:ea typeface="+mn-ea"/>
                <a:cs typeface="+mn-cs"/>
              </a:rPr>
              <a:pPr algn="l" eaLnBrk="1" fontAlgn="auto" hangingPunct="1">
                <a:spcBef>
                  <a:spcPts val="0"/>
                </a:spcBef>
                <a:spcAft>
                  <a:spcPts val="0"/>
                </a:spcAft>
                <a:defRPr/>
              </a:pPr>
              <a:t>‹#›</a:t>
            </a:fld>
            <a:endParaRPr lang="nl-BE" sz="1800">
              <a:solidFill>
                <a:srgbClr val="5F7791"/>
              </a:solidFill>
              <a:latin typeface="Arial"/>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3" name="Tijdelijke aanduiding voor datum 2"/>
          <p:cNvSpPr>
            <a:spLocks noGrp="1"/>
          </p:cNvSpPr>
          <p:nvPr>
            <p:ph type="dt" sz="half" idx="10"/>
          </p:nvPr>
        </p:nvSpPr>
        <p:spPr>
          <a:xfrm>
            <a:off x="457200" y="6251575"/>
            <a:ext cx="2133600" cy="476250"/>
          </a:xfrm>
          <a:prstGeom prst="rect">
            <a:avLst/>
          </a:prstGeom>
        </p:spPr>
        <p:txBody>
          <a:bodyPr/>
          <a:lstStyle>
            <a:lvl1pPr>
              <a:defRPr/>
            </a:lvl1pPr>
          </a:lstStyle>
          <a:p>
            <a:pPr algn="l" eaLnBrk="1" fontAlgn="auto" hangingPunct="1">
              <a:spcBef>
                <a:spcPts val="0"/>
              </a:spcBef>
              <a:spcAft>
                <a:spcPts val="0"/>
              </a:spcAft>
            </a:pPr>
            <a:endParaRPr lang="nl-BE" sz="1800">
              <a:solidFill>
                <a:srgbClr val="5F7791"/>
              </a:solidFill>
              <a:latin typeface="Arial"/>
              <a:ea typeface="+mn-ea"/>
              <a:cs typeface="+mn-cs"/>
            </a:endParaRPr>
          </a:p>
        </p:txBody>
      </p:sp>
      <p:sp>
        <p:nvSpPr>
          <p:cNvPr id="4" name="Tijdelijke aanduiding voor dianummer 3"/>
          <p:cNvSpPr>
            <a:spLocks noGrp="1"/>
          </p:cNvSpPr>
          <p:nvPr>
            <p:ph type="sldNum" sz="quarter" idx="11"/>
          </p:nvPr>
        </p:nvSpPr>
        <p:spPr>
          <a:xfrm>
            <a:off x="6553200" y="6248400"/>
            <a:ext cx="2133600" cy="476250"/>
          </a:xfrm>
          <a:prstGeom prst="rect">
            <a:avLst/>
          </a:prstGeom>
        </p:spPr>
        <p:txBody>
          <a:bodyPr/>
          <a:lstStyle>
            <a:lvl1pPr>
              <a:defRPr/>
            </a:lvl1pPr>
          </a:lstStyle>
          <a:p>
            <a:pPr algn="l" eaLnBrk="1" fontAlgn="auto" hangingPunct="1">
              <a:spcBef>
                <a:spcPts val="0"/>
              </a:spcBef>
              <a:spcAft>
                <a:spcPts val="0"/>
              </a:spcAft>
            </a:pPr>
            <a:fld id="{3C6CB240-6705-48FD-9A67-BA78AB200912}" type="slidenum">
              <a:rPr lang="nl-BE" sz="1800">
                <a:solidFill>
                  <a:srgbClr val="5F7791"/>
                </a:solidFill>
                <a:latin typeface="Arial"/>
                <a:ea typeface="+mn-ea"/>
                <a:cs typeface="+mn-cs"/>
              </a:rPr>
              <a:pPr algn="l" eaLnBrk="1" fontAlgn="auto" hangingPunct="1">
                <a:spcBef>
                  <a:spcPts val="0"/>
                </a:spcBef>
                <a:spcAft>
                  <a:spcPts val="0"/>
                </a:spcAft>
              </a:pPr>
              <a:t>‹#›</a:t>
            </a:fld>
            <a:endParaRPr lang="nl-BE" sz="1800">
              <a:solidFill>
                <a:srgbClr val="5F7791"/>
              </a:solidFill>
              <a:latin typeface="Arial"/>
              <a:ea typeface="+mn-ea"/>
              <a:cs typeface="+mn-cs"/>
            </a:endParaRPr>
          </a:p>
        </p:txBody>
      </p:sp>
      <p:sp>
        <p:nvSpPr>
          <p:cNvPr id="5" name="Tijdelijke aanduiding voor voettekst 4"/>
          <p:cNvSpPr>
            <a:spLocks noGrp="1"/>
          </p:cNvSpPr>
          <p:nvPr>
            <p:ph type="ftr" sz="quarter" idx="12"/>
          </p:nvPr>
        </p:nvSpPr>
        <p:spPr>
          <a:xfrm>
            <a:off x="3124200" y="6248400"/>
            <a:ext cx="2895600" cy="476250"/>
          </a:xfrm>
          <a:prstGeom prst="rect">
            <a:avLst/>
          </a:prstGeom>
        </p:spPr>
        <p:txBody>
          <a:bodyPr/>
          <a:lstStyle>
            <a:lvl1pPr>
              <a:defRPr/>
            </a:lvl1pPr>
          </a:lstStyle>
          <a:p>
            <a:pPr algn="l" eaLnBrk="1" fontAlgn="auto" hangingPunct="1">
              <a:spcBef>
                <a:spcPts val="0"/>
              </a:spcBef>
              <a:spcAft>
                <a:spcPts val="0"/>
              </a:spcAft>
            </a:pPr>
            <a:endParaRPr lang="nl-BE" sz="1800">
              <a:solidFill>
                <a:srgbClr val="5F7791"/>
              </a:solidFill>
              <a:latin typeface="Arial"/>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2680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928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73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1812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40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Mesa 4:3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1163" y="1508125"/>
            <a:ext cx="4083050" cy="3976688"/>
          </a:xfrm>
        </p:spPr>
        <p:txBody>
          <a:bodyPr/>
          <a:lstStyle>
            <a:lvl1pPr>
              <a:spcBef>
                <a:spcPts val="2000"/>
              </a:spcBef>
              <a:defRPr sz="1800"/>
            </a:lvl1pPr>
            <a:lvl2pPr>
              <a:spcBef>
                <a:spcPts val="1200"/>
              </a:spcBef>
              <a:defRPr sz="1600"/>
            </a:lvl2pPr>
            <a:lvl3pPr>
              <a:spcBef>
                <a:spcPts val="600"/>
              </a:spcBef>
              <a:defRPr sz="1400"/>
            </a:lvl3pPr>
            <a:lvl4pPr>
              <a:spcBef>
                <a:spcPts val="600"/>
              </a:spcBef>
              <a:defRPr sz="1200"/>
            </a:lvl4pPr>
            <a:lvl5pPr>
              <a:spcBef>
                <a:spcPts val="600"/>
              </a:spcBef>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613" y="1508125"/>
            <a:ext cx="4083050" cy="3976688"/>
          </a:xfrm>
        </p:spPr>
        <p:txBody>
          <a:bodyPr/>
          <a:lstStyle>
            <a:lvl1pPr>
              <a:spcBef>
                <a:spcPts val="2000"/>
              </a:spcBef>
              <a:defRPr sz="1800"/>
            </a:lvl1pPr>
            <a:lvl2pPr>
              <a:spcBef>
                <a:spcPts val="1200"/>
              </a:spcBef>
              <a:defRPr sz="1600"/>
            </a:lvl2pPr>
            <a:lvl3pPr>
              <a:spcBef>
                <a:spcPts val="600"/>
              </a:spcBef>
              <a:defRPr sz="1400"/>
            </a:lvl3pPr>
            <a:lvl4pPr>
              <a:spcBef>
                <a:spcPts val="600"/>
              </a:spcBef>
              <a:defRPr sz="1200"/>
            </a:lvl4pPr>
            <a:lvl5pPr>
              <a:spcBef>
                <a:spcPts val="600"/>
              </a:spcBef>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noChangeArrowheads="1"/>
          </p:cNvSpPr>
          <p:nvPr>
            <p:ph type="sldNum" sz="quarter" idx="10"/>
          </p:nvPr>
        </p:nvSpPr>
        <p:spPr bwMode="gray">
          <a:xfrm>
            <a:off x="8593138" y="6499225"/>
            <a:ext cx="350837" cy="200025"/>
          </a:xfrm>
          <a:prstGeom prst="rect">
            <a:avLst/>
          </a:prstGeom>
          <a:ln>
            <a:miter lim="800000"/>
            <a:headEnd/>
            <a:tailEnd/>
          </a:ln>
        </p:spPr>
        <p:txBody>
          <a:bodyPr anchor="ctr">
            <a:spAutoFit/>
          </a:bodyPr>
          <a:lstStyle>
            <a:lvl1pPr>
              <a:defRPr/>
            </a:lvl1pPr>
          </a:lstStyle>
          <a:p>
            <a:pPr>
              <a:defRPr/>
            </a:pPr>
            <a:fld id="{572F729B-BAE2-43C5-84BD-9A6C7BB8438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8620944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dirty="0">
              <a:solidFill>
                <a:prstClr val="black">
                  <a:tint val="75000"/>
                </a:prstClr>
              </a:solidFill>
            </a:endParaRPr>
          </a:p>
        </p:txBody>
      </p:sp>
      <p:sp>
        <p:nvSpPr>
          <p:cNvPr id="6" name="Titel 5"/>
          <p:cNvSpPr>
            <a:spLocks noGrp="1"/>
          </p:cNvSpPr>
          <p:nvPr>
            <p:ph type="title"/>
          </p:nvPr>
        </p:nvSpPr>
        <p:spPr/>
        <p:txBody>
          <a:bodyPr>
            <a:normAutofit/>
          </a:bodyPr>
          <a:lstStyle>
            <a:lvl1pPr>
              <a:defRPr sz="2800"/>
            </a:lvl1pPr>
          </a:lstStyle>
          <a:p>
            <a:r>
              <a:rPr lang="nl-BE" dirty="0" smtClean="0"/>
              <a:t>Titelstijl van model bewerken</a:t>
            </a:r>
            <a:endParaRPr lang="nl-NL" dirty="0"/>
          </a:p>
        </p:txBody>
      </p:sp>
    </p:spTree>
    <p:extLst>
      <p:ext uri="{BB962C8B-B14F-4D97-AF65-F5344CB8AC3E}">
        <p14:creationId xmlns:p14="http://schemas.microsoft.com/office/powerpoint/2010/main" val="9624829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5575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4260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79512" y="6237312"/>
            <a:ext cx="2133600" cy="365125"/>
          </a:xfrm>
          <a:prstGeom prst="rect">
            <a:avLst/>
          </a:prstGeom>
        </p:spPr>
        <p:txBody>
          <a:bodyPr/>
          <a:lstStyle/>
          <a:p>
            <a:pPr algn="l" eaLnBrk="1" fontAlgn="auto" hangingPunct="1">
              <a:spcBef>
                <a:spcPts val="0"/>
              </a:spcBef>
              <a:spcAft>
                <a:spcPts val="0"/>
              </a:spcAft>
            </a:pPr>
            <a:endParaRPr lang="en-US" sz="1800">
              <a:solidFill>
                <a:prstClr val="black"/>
              </a:solidFill>
              <a:latin typeface="Calibri"/>
              <a:ea typeface="+mn-ea"/>
              <a:cs typeface="+mn-cs"/>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344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9512" y="6237312"/>
            <a:ext cx="2133600" cy="365125"/>
          </a:xfrm>
          <a:prstGeom prst="rect">
            <a:avLst/>
          </a:prstGeom>
        </p:spPr>
        <p:txBody>
          <a:bodyPr/>
          <a:lstStyle/>
          <a:p>
            <a:pPr algn="l" eaLnBrk="1" fontAlgn="auto" hangingPunct="1">
              <a:spcBef>
                <a:spcPts val="0"/>
              </a:spcBef>
              <a:spcAft>
                <a:spcPts val="0"/>
              </a:spcAft>
            </a:pPr>
            <a:endParaRPr lang="en-US" sz="1800">
              <a:solidFill>
                <a:prstClr val="black"/>
              </a:solidFill>
              <a:latin typeface="Calibri"/>
              <a:ea typeface="+mn-ea"/>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180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7C05C8-078F-462C-A520-B87FA2CD3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094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4" name="Content Placeholder 3"/>
          <p:cNvSpPr>
            <a:spLocks noGrp="1"/>
          </p:cNvSpPr>
          <p:nvPr>
            <p:ph sz="half" idx="2"/>
          </p:nvPr>
        </p:nvSpPr>
        <p:spPr>
          <a:xfrm>
            <a:off x="4648200" y="1371600"/>
            <a:ext cx="3810000" cy="501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6"/>
          <p:cNvSpPr>
            <a:spLocks noGrp="1" noChangeArrowheads="1"/>
          </p:cNvSpPr>
          <p:nvPr>
            <p:ph type="sldNum" sz="quarter" idx="12"/>
          </p:nvPr>
        </p:nvSpPr>
        <p:spPr>
          <a:ln/>
        </p:spPr>
        <p:txBody>
          <a:bodyPr/>
          <a:lstStyle>
            <a:lvl1pPr>
              <a:defRPr/>
            </a:lvl1pPr>
          </a:lstStyle>
          <a:p>
            <a:pPr>
              <a:defRPr/>
            </a:pPr>
            <a:fld id="{6E874AD9-A384-4E70-90EF-32F920A2781F}" type="slidenum">
              <a:rPr lang="nl-NL">
                <a:solidFill>
                  <a:prstClr val="black">
                    <a:tint val="75000"/>
                  </a:prstClr>
                </a:solidFill>
              </a:rPr>
              <a:pPr>
                <a:defRPr/>
              </a:pPr>
              <a:t>‹#›</a:t>
            </a:fld>
            <a:endParaRPr lang="nl-NL">
              <a:solidFill>
                <a:prstClr val="black">
                  <a:tint val="75000"/>
                </a:prstClr>
              </a:solidFill>
            </a:endParaRPr>
          </a:p>
        </p:txBody>
      </p:sp>
    </p:spTree>
    <p:extLst>
      <p:ext uri="{BB962C8B-B14F-4D97-AF65-F5344CB8AC3E}">
        <p14:creationId xmlns:p14="http://schemas.microsoft.com/office/powerpoint/2010/main" val="2669635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813" y="188913"/>
            <a:ext cx="6376987" cy="685800"/>
          </a:xfrm>
        </p:spPr>
        <p:txBody>
          <a:bodyPr/>
          <a:lstStyle/>
          <a:p>
            <a:r>
              <a:rPr lang="en-US" smtClean="0"/>
              <a:t>Click to edit Master title style</a:t>
            </a:r>
            <a:endParaRPr lang="nl-BE"/>
          </a:p>
        </p:txBody>
      </p:sp>
      <p:sp>
        <p:nvSpPr>
          <p:cNvPr id="4" name="Content Placeholder 3"/>
          <p:cNvSpPr>
            <a:spLocks noGrp="1"/>
          </p:cNvSpPr>
          <p:nvPr>
            <p:ph sz="half" idx="2"/>
          </p:nvPr>
        </p:nvSpPr>
        <p:spPr>
          <a:xfrm>
            <a:off x="4648200" y="1371600"/>
            <a:ext cx="3810000" cy="5010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Rectangle 6"/>
          <p:cNvSpPr>
            <a:spLocks noGrp="1" noChangeArrowheads="1"/>
          </p:cNvSpPr>
          <p:nvPr>
            <p:ph type="sldNum" sz="quarter" idx="12"/>
          </p:nvPr>
        </p:nvSpPr>
        <p:spPr>
          <a:xfrm>
            <a:off x="7143768" y="6561138"/>
            <a:ext cx="1905000" cy="252412"/>
          </a:xfrm>
          <a:ln/>
        </p:spPr>
        <p:txBody>
          <a:bodyPr/>
          <a:lstStyle>
            <a:lvl1pPr>
              <a:defRPr/>
            </a:lvl1pPr>
          </a:lstStyle>
          <a:p>
            <a:pPr>
              <a:defRPr/>
            </a:pPr>
            <a:fld id="{11C87F36-75CC-4D6E-8C9D-34C8669CF96F}" type="slidenum">
              <a:rPr lang="nl-NL">
                <a:solidFill>
                  <a:prstClr val="black">
                    <a:tint val="75000"/>
                  </a:prstClr>
                </a:solidFill>
              </a:rPr>
              <a:pPr>
                <a:defRPr/>
              </a:pPr>
              <a:t>‹#›</a:t>
            </a:fld>
            <a:endParaRPr lang="nl-NL">
              <a:solidFill>
                <a:prstClr val="black">
                  <a:tint val="75000"/>
                </a:prstClr>
              </a:solidFill>
            </a:endParaRPr>
          </a:p>
        </p:txBody>
      </p:sp>
    </p:spTree>
    <p:extLst>
      <p:ext uri="{BB962C8B-B14F-4D97-AF65-F5344CB8AC3E}">
        <p14:creationId xmlns:p14="http://schemas.microsoft.com/office/powerpoint/2010/main" val="19549129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1_Janssen Title Slide">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437" y="2316535"/>
            <a:ext cx="7769776" cy="1884710"/>
          </a:xfrm>
        </p:spPr>
        <p:txBody>
          <a:bodyPr/>
          <a:lstStyle>
            <a:lvl1pPr algn="ctr">
              <a:defRPr sz="3500">
                <a:solidFill>
                  <a:schemeClr val="bg2"/>
                </a:solidFill>
                <a:effectLst/>
                <a:latin typeface="+mn-lt"/>
              </a:defRPr>
            </a:lvl1pPr>
          </a:lstStyle>
          <a:p>
            <a:r>
              <a:rPr lang="nl-BE" dirty="0" smtClean="0">
                <a:solidFill>
                  <a:schemeClr val="tx2"/>
                </a:solidFill>
                <a:cs typeface="Arial" charset="0"/>
              </a:rPr>
              <a:t>[</a:t>
            </a:r>
            <a:r>
              <a:rPr lang="nl-BE" baseline="30000" dirty="0" smtClean="0">
                <a:solidFill>
                  <a:schemeClr val="tx2"/>
                </a:solidFill>
                <a:cs typeface="Arial" charset="0"/>
              </a:rPr>
              <a:t>11</a:t>
            </a:r>
            <a:r>
              <a:rPr lang="nl-BE" dirty="0" smtClean="0">
                <a:solidFill>
                  <a:schemeClr val="tx2"/>
                </a:solidFill>
                <a:cs typeface="Arial" charset="0"/>
              </a:rPr>
              <a:t>C]</a:t>
            </a:r>
            <a:r>
              <a:rPr lang="nl-BE" kern="1200" dirty="0" smtClean="0">
                <a:solidFill>
                  <a:schemeClr val="tx2"/>
                </a:solidFill>
                <a:cs typeface="Arial" charset="0"/>
              </a:rPr>
              <a:t> JNJ42491293</a:t>
            </a:r>
            <a:r>
              <a:rPr lang="nl-BE" dirty="0" smtClean="0">
                <a:solidFill>
                  <a:schemeClr val="tx2"/>
                </a:solidFill>
                <a:cs typeface="Arial" charset="0"/>
              </a:rPr>
              <a:t>: </a:t>
            </a:r>
            <a:br>
              <a:rPr lang="nl-BE" dirty="0" smtClean="0">
                <a:solidFill>
                  <a:schemeClr val="tx2"/>
                </a:solidFill>
                <a:cs typeface="Arial" charset="0"/>
              </a:rPr>
            </a:br>
            <a:r>
              <a:rPr lang="nl-BE" dirty="0" err="1" smtClean="0">
                <a:solidFill>
                  <a:schemeClr val="tx2"/>
                </a:solidFill>
                <a:cs typeface="Arial" charset="0"/>
              </a:rPr>
              <a:t>Candidate</a:t>
            </a:r>
            <a:r>
              <a:rPr lang="nl-BE" dirty="0" smtClean="0">
                <a:solidFill>
                  <a:schemeClr val="tx2"/>
                </a:solidFill>
                <a:cs typeface="Arial" charset="0"/>
              </a:rPr>
              <a:t> PET </a:t>
            </a:r>
            <a:r>
              <a:rPr lang="nl-BE" dirty="0" err="1" smtClean="0">
                <a:solidFill>
                  <a:schemeClr val="tx2"/>
                </a:solidFill>
                <a:cs typeface="Arial" charset="0"/>
              </a:rPr>
              <a:t>Ligand</a:t>
            </a:r>
            <a:r>
              <a:rPr lang="nl-BE" dirty="0" smtClean="0">
                <a:solidFill>
                  <a:schemeClr val="tx2"/>
                </a:solidFill>
                <a:cs typeface="Arial" charset="0"/>
              </a:rPr>
              <a:t> </a:t>
            </a:r>
            <a:r>
              <a:rPr lang="nl-BE" dirty="0" err="1" smtClean="0">
                <a:solidFill>
                  <a:schemeClr val="tx2"/>
                </a:solidFill>
                <a:cs typeface="Arial" charset="0"/>
              </a:rPr>
              <a:t>for</a:t>
            </a:r>
            <a:r>
              <a:rPr lang="nl-BE" dirty="0" smtClean="0">
                <a:solidFill>
                  <a:schemeClr val="tx2"/>
                </a:solidFill>
                <a:cs typeface="Arial" charset="0"/>
              </a:rPr>
              <a:t> the [</a:t>
            </a:r>
            <a:r>
              <a:rPr lang="nl-BE" baseline="30000" dirty="0" smtClean="0">
                <a:solidFill>
                  <a:schemeClr val="tx2"/>
                </a:solidFill>
                <a:cs typeface="Arial" charset="0"/>
              </a:rPr>
              <a:t>11</a:t>
            </a:r>
            <a:r>
              <a:rPr lang="nl-BE" dirty="0" smtClean="0">
                <a:solidFill>
                  <a:schemeClr val="tx2"/>
                </a:solidFill>
                <a:cs typeface="Arial" charset="0"/>
              </a:rPr>
              <a:t>C]</a:t>
            </a:r>
            <a:r>
              <a:rPr lang="nl-BE" kern="1200" dirty="0" smtClean="0">
                <a:solidFill>
                  <a:schemeClr val="tx2"/>
                </a:solidFill>
                <a:cs typeface="Arial" charset="0"/>
              </a:rPr>
              <a:t> JNJ42491293</a:t>
            </a:r>
            <a:r>
              <a:rPr lang="nl-BE" dirty="0" smtClean="0">
                <a:solidFill>
                  <a:schemeClr val="tx2"/>
                </a:solidFill>
                <a:cs typeface="Arial" charset="0"/>
              </a:rPr>
              <a:t>: </a:t>
            </a:r>
            <a:br>
              <a:rPr lang="nl-BE" dirty="0" smtClean="0">
                <a:solidFill>
                  <a:schemeClr val="tx2"/>
                </a:solidFill>
                <a:cs typeface="Arial" charset="0"/>
              </a:rPr>
            </a:br>
            <a:r>
              <a:rPr lang="nl-BE" dirty="0" err="1" smtClean="0">
                <a:solidFill>
                  <a:schemeClr val="tx2"/>
                </a:solidFill>
                <a:cs typeface="Arial" charset="0"/>
              </a:rPr>
              <a:t>Candidate</a:t>
            </a:r>
            <a:r>
              <a:rPr lang="nl-BE" dirty="0" smtClean="0">
                <a:solidFill>
                  <a:schemeClr val="tx2"/>
                </a:solidFill>
                <a:cs typeface="Arial" charset="0"/>
              </a:rPr>
              <a:t> PET </a:t>
            </a:r>
            <a:r>
              <a:rPr lang="nl-BE" dirty="0" err="1" smtClean="0">
                <a:solidFill>
                  <a:schemeClr val="tx2"/>
                </a:solidFill>
                <a:cs typeface="Arial" charset="0"/>
              </a:rPr>
              <a:t>Ligand</a:t>
            </a:r>
            <a:r>
              <a:rPr lang="nl-BE" dirty="0" smtClean="0">
                <a:solidFill>
                  <a:schemeClr val="tx2"/>
                </a:solidFill>
                <a:cs typeface="Arial" charset="0"/>
              </a:rPr>
              <a:t> </a:t>
            </a:r>
            <a:r>
              <a:rPr lang="nl-BE" dirty="0" err="1" smtClean="0">
                <a:solidFill>
                  <a:schemeClr val="tx2"/>
                </a:solidFill>
                <a:cs typeface="Arial" charset="0"/>
              </a:rPr>
              <a:t>for</a:t>
            </a:r>
            <a:r>
              <a:rPr lang="nl-BE" dirty="0" smtClean="0">
                <a:solidFill>
                  <a:schemeClr val="tx2"/>
                </a:solidFill>
                <a:cs typeface="Arial" charset="0"/>
              </a:rPr>
              <a:t> the </a:t>
            </a:r>
            <a:r>
              <a:rPr lang="en-AU" dirty="0" smtClean="0">
                <a:solidFill>
                  <a:schemeClr val="tx2"/>
                </a:solidFill>
              </a:rPr>
              <a:t>mGlu2-PAM </a:t>
            </a:r>
            <a:r>
              <a:rPr lang="en-AU" b="0" dirty="0" smtClean="0">
                <a:solidFill>
                  <a:schemeClr val="tx2"/>
                </a:solidFill>
              </a:rPr>
              <a:t/>
            </a:r>
            <a:br>
              <a:rPr lang="en-AU" b="0" dirty="0" smtClean="0">
                <a:solidFill>
                  <a:schemeClr val="tx2"/>
                </a:solidFill>
              </a:rPr>
            </a:br>
            <a:r>
              <a:rPr lang="en-AU" dirty="0" err="1" smtClean="0">
                <a:solidFill>
                  <a:schemeClr val="tx2"/>
                </a:solidFill>
              </a:rPr>
              <a:t>mGlu2-PAM</a:t>
            </a:r>
            <a:r>
              <a:rPr lang="en-AU" dirty="0" smtClean="0">
                <a:solidFill>
                  <a:schemeClr val="tx2"/>
                </a:solidFill>
              </a:rPr>
              <a:t> </a:t>
            </a:r>
            <a:r>
              <a:rPr lang="en-AU" b="0" dirty="0" smtClean="0">
                <a:solidFill>
                  <a:schemeClr val="tx2"/>
                </a:solidFill>
              </a:rPr>
              <a:t/>
            </a:r>
            <a:br>
              <a:rPr lang="en-AU" b="0" dirty="0" smtClean="0">
                <a:solidFill>
                  <a:schemeClr val="tx2"/>
                </a:solidFill>
              </a:rPr>
            </a:br>
            <a:endParaRPr lang="en-US" dirty="0"/>
          </a:p>
        </p:txBody>
      </p:sp>
      <p:sp>
        <p:nvSpPr>
          <p:cNvPr id="3075" name="Rectangle 3"/>
          <p:cNvSpPr>
            <a:spLocks noGrp="1" noChangeArrowheads="1"/>
          </p:cNvSpPr>
          <p:nvPr>
            <p:ph type="subTitle" idx="1"/>
          </p:nvPr>
        </p:nvSpPr>
        <p:spPr>
          <a:xfrm>
            <a:off x="1383155" y="4522732"/>
            <a:ext cx="6376575" cy="1430393"/>
          </a:xfrm>
        </p:spPr>
        <p:txBody>
          <a:bodyPr/>
          <a:lstStyle>
            <a:lvl1pPr marL="0" indent="0" algn="ctr">
              <a:buFont typeface="Wingdings" pitchFamily="-110" charset="2"/>
              <a:buNone/>
              <a:defRPr sz="2500" b="0" i="0">
                <a:solidFill>
                  <a:srgbClr val="000000"/>
                </a:solidFill>
                <a:effectLst/>
              </a:defRPr>
            </a:lvl1pPr>
          </a:lstStyle>
          <a:p>
            <a:r>
              <a:rPr lang="en-US" dirty="0" smtClean="0"/>
              <a:t>Click </a:t>
            </a:r>
            <a:r>
              <a:rPr lang="en-US" dirty="0"/>
              <a:t>to edit Master subtitle style</a:t>
            </a:r>
          </a:p>
        </p:txBody>
      </p:sp>
      <p:pic>
        <p:nvPicPr>
          <p:cNvPr id="7" name="Picture 6" descr="Janssen Right Tag lrg.jpg"/>
          <p:cNvPicPr>
            <a:picLocks noChangeAspect="1"/>
          </p:cNvPicPr>
          <p:nvPr userDrawn="1"/>
        </p:nvPicPr>
        <p:blipFill>
          <a:blip r:embed="rId2"/>
          <a:stretch>
            <a:fillRect/>
          </a:stretch>
        </p:blipFill>
        <p:spPr>
          <a:xfrm>
            <a:off x="2948593" y="1073150"/>
            <a:ext cx="3246814" cy="1984809"/>
          </a:xfrm>
          <a:prstGeom prst="rect">
            <a:avLst/>
          </a:prstGeom>
        </p:spPr>
      </p:pic>
    </p:spTree>
    <p:extLst>
      <p:ext uri="{BB962C8B-B14F-4D97-AF65-F5344CB8AC3E}">
        <p14:creationId xmlns:p14="http://schemas.microsoft.com/office/powerpoint/2010/main" val="135369950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Janssen Text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326" y="18209"/>
            <a:ext cx="8386233" cy="1150570"/>
          </a:xfrm>
        </p:spPr>
        <p:txBody>
          <a:bodyPr/>
          <a:lstStyle>
            <a:lvl1pPr>
              <a:defRPr sz="2800" b="1">
                <a:solidFill>
                  <a:schemeClr val="bg1">
                    <a:lumMod val="75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81000" y="1442357"/>
            <a:ext cx="8382000" cy="4721678"/>
          </a:xfrm>
        </p:spPr>
        <p:txBody>
          <a:bodyPr/>
          <a:lstStyle>
            <a:lvl1pPr marL="182523" indent="-182523">
              <a:lnSpc>
                <a:spcPts val="1890"/>
              </a:lnSpc>
              <a:defRPr sz="1900">
                <a:solidFill>
                  <a:srgbClr val="000000"/>
                </a:solidFill>
              </a:defRPr>
            </a:lvl1pPr>
            <a:lvl2pPr marL="366296" indent="-183773">
              <a:lnSpc>
                <a:spcPts val="1890"/>
              </a:lnSpc>
              <a:defRPr sz="1600">
                <a:solidFill>
                  <a:srgbClr val="000000"/>
                </a:solidFill>
              </a:defRPr>
            </a:lvl2pPr>
            <a:lvl3pPr marL="491312" indent="-125016">
              <a:lnSpc>
                <a:spcPts val="1890"/>
              </a:lnSpc>
              <a:defRPr sz="1400">
                <a:solidFill>
                  <a:srgbClr val="000000"/>
                </a:solidFill>
              </a:defRPr>
            </a:lvl3pPr>
            <a:lvl4pPr>
              <a:defRPr sz="1600">
                <a:solidFill>
                  <a:srgbClr val="000000"/>
                </a:solidFill>
              </a:defRPr>
            </a:lvl4pPr>
            <a:lvl5pP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803537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1784350"/>
            <a:ext cx="9144000" cy="3200400"/>
          </a:xfrm>
          <a:prstGeom prst="rect">
            <a:avLst/>
          </a:prstGeom>
          <a:solidFill>
            <a:srgbClr val="D20035"/>
          </a:solidFill>
          <a:ln w="9525">
            <a:noFill/>
            <a:miter lim="800000"/>
            <a:headEnd/>
            <a:tailEnd/>
          </a:ln>
          <a:effectLst/>
        </p:spPr>
        <p:txBody>
          <a:bodyPr wrap="none" anchor="ctr"/>
          <a:lstStyle/>
          <a:p>
            <a:pPr algn="ctr"/>
            <a:endParaRPr lang="en-GB" altLang="en-GB" sz="4000">
              <a:solidFill>
                <a:srgbClr val="000000"/>
              </a:solidFill>
              <a:latin typeface="Times New Roman" pitchFamily="18" charset="0"/>
              <a:ea typeface="+mn-ea"/>
              <a:cs typeface="+mn-cs"/>
            </a:endParaRPr>
          </a:p>
        </p:txBody>
      </p:sp>
      <p:sp>
        <p:nvSpPr>
          <p:cNvPr id="145411" name="Rectangle 3"/>
          <p:cNvSpPr>
            <a:spLocks noChangeArrowheads="1"/>
          </p:cNvSpPr>
          <p:nvPr/>
        </p:nvSpPr>
        <p:spPr bwMode="auto">
          <a:xfrm>
            <a:off x="0" y="0"/>
            <a:ext cx="9144000" cy="1752600"/>
          </a:xfrm>
          <a:prstGeom prst="rect">
            <a:avLst/>
          </a:prstGeom>
          <a:solidFill>
            <a:srgbClr val="6B8CA6"/>
          </a:solidFill>
          <a:ln w="9525">
            <a:noFill/>
            <a:miter lim="800000"/>
            <a:headEnd/>
            <a:tailEnd/>
          </a:ln>
          <a:effectLst/>
        </p:spPr>
        <p:txBody>
          <a:bodyPr wrap="none" anchor="ctr"/>
          <a:lstStyle/>
          <a:p>
            <a:pPr algn="ctr"/>
            <a:endParaRPr lang="en-GB" altLang="en-GB" sz="1800">
              <a:solidFill>
                <a:srgbClr val="FFFFFF"/>
              </a:solidFill>
              <a:latin typeface="Arial" charset="0"/>
              <a:ea typeface="+mn-ea"/>
              <a:cs typeface="+mn-cs"/>
            </a:endParaRPr>
          </a:p>
        </p:txBody>
      </p:sp>
      <p:sp>
        <p:nvSpPr>
          <p:cNvPr id="145412" name="Rectangle 4"/>
          <p:cNvSpPr>
            <a:spLocks noGrp="1" noChangeArrowheads="1"/>
          </p:cNvSpPr>
          <p:nvPr>
            <p:ph type="ctrTitle"/>
          </p:nvPr>
        </p:nvSpPr>
        <p:spPr>
          <a:xfrm>
            <a:off x="1066800" y="457200"/>
            <a:ext cx="7315200" cy="914400"/>
          </a:xfrm>
        </p:spPr>
        <p:txBody>
          <a:bodyPr/>
          <a:lstStyle>
            <a:lvl1pPr>
              <a:lnSpc>
                <a:spcPts val="2800"/>
              </a:lnSpc>
              <a:defRPr sz="3200">
                <a:solidFill>
                  <a:schemeClr val="bg1"/>
                </a:solidFill>
              </a:defRPr>
            </a:lvl1pPr>
          </a:lstStyle>
          <a:p>
            <a:r>
              <a:rPr lang="en-US"/>
              <a:t>Enter  the name and role of the speaker</a:t>
            </a:r>
          </a:p>
        </p:txBody>
      </p:sp>
      <p:sp>
        <p:nvSpPr>
          <p:cNvPr id="145413" name="Rectangle 5"/>
          <p:cNvSpPr>
            <a:spLocks noGrp="1" noChangeArrowheads="1"/>
          </p:cNvSpPr>
          <p:nvPr>
            <p:ph type="subTitle" idx="1"/>
          </p:nvPr>
        </p:nvSpPr>
        <p:spPr>
          <a:xfrm>
            <a:off x="1066800" y="2514600"/>
            <a:ext cx="7315200" cy="1676400"/>
          </a:xfrm>
        </p:spPr>
        <p:txBody>
          <a:bodyPr/>
          <a:lstStyle>
            <a:lvl1pPr marL="0" indent="0">
              <a:buFontTx/>
              <a:buNone/>
              <a:defRPr sz="2800">
                <a:solidFill>
                  <a:schemeClr val="bg1"/>
                </a:solidFill>
              </a:defRPr>
            </a:lvl1pPr>
          </a:lstStyle>
          <a:p>
            <a:r>
              <a:rPr lang="en-US"/>
              <a:t>Enter the title of the presentation</a:t>
            </a:r>
          </a:p>
          <a:p>
            <a:endParaRPr lang="en-US"/>
          </a:p>
          <a:p>
            <a:endParaRPr lang="en-US"/>
          </a:p>
          <a:p>
            <a:endParaRPr lang="en-US"/>
          </a:p>
          <a:p>
            <a:endParaRPr lang="en-US"/>
          </a:p>
        </p:txBody>
      </p:sp>
      <p:pic>
        <p:nvPicPr>
          <p:cNvPr id="145414" name="Picture 6" descr="uza_logo_pos"/>
          <p:cNvPicPr>
            <a:picLocks noChangeAspect="1" noChangeArrowheads="1"/>
          </p:cNvPicPr>
          <p:nvPr/>
        </p:nvPicPr>
        <p:blipFill>
          <a:blip r:embed="rId2" cstate="print"/>
          <a:srcRect/>
          <a:stretch>
            <a:fillRect/>
          </a:stretch>
        </p:blipFill>
        <p:spPr bwMode="auto">
          <a:xfrm>
            <a:off x="6084888" y="5589588"/>
            <a:ext cx="1620837" cy="1179512"/>
          </a:xfrm>
          <a:prstGeom prst="rect">
            <a:avLst/>
          </a:prstGeom>
          <a:noFill/>
        </p:spPr>
      </p:pic>
      <p:pic>
        <p:nvPicPr>
          <p:cNvPr id="145415" name="Picture 7" descr="logo_UA_hor_kl"/>
          <p:cNvPicPr>
            <a:picLocks noChangeAspect="1" noChangeArrowheads="1"/>
          </p:cNvPicPr>
          <p:nvPr/>
        </p:nvPicPr>
        <p:blipFill>
          <a:blip r:embed="rId3" cstate="print"/>
          <a:srcRect/>
          <a:stretch>
            <a:fillRect/>
          </a:stretch>
        </p:blipFill>
        <p:spPr bwMode="auto">
          <a:xfrm>
            <a:off x="1692275" y="6002338"/>
            <a:ext cx="1800225" cy="577850"/>
          </a:xfrm>
          <a:prstGeom prst="rect">
            <a:avLst/>
          </a:prstGeom>
          <a:noFill/>
        </p:spPr>
      </p:pic>
      <p:sp>
        <p:nvSpPr>
          <p:cNvPr id="145416" name="Rectangle 8"/>
          <p:cNvSpPr>
            <a:spLocks noChangeArrowheads="1"/>
          </p:cNvSpPr>
          <p:nvPr userDrawn="1"/>
        </p:nvSpPr>
        <p:spPr bwMode="auto">
          <a:xfrm>
            <a:off x="4500563" y="6381750"/>
            <a:ext cx="3311525" cy="476250"/>
          </a:xfrm>
          <a:prstGeom prst="rect">
            <a:avLst/>
          </a:prstGeom>
          <a:solidFill>
            <a:srgbClr val="768EA8"/>
          </a:solidFill>
          <a:ln w="9525">
            <a:noFill/>
            <a:miter lim="800000"/>
            <a:headEnd/>
            <a:tailEnd/>
          </a:ln>
          <a:effectLst/>
        </p:spPr>
        <p:txBody>
          <a:bodyPr wrap="none" anchor="ctr"/>
          <a:lstStyle/>
          <a:p>
            <a:pPr algn="l" eaLnBrk="1" hangingPunct="1"/>
            <a:endParaRPr lang="nl-BE" sz="2400">
              <a:solidFill>
                <a:srgbClr val="000000"/>
              </a:solidFill>
              <a:latin typeface="Times New Roman" pitchFamily="18" charset="0"/>
              <a:ea typeface="+mn-ea"/>
              <a:cs typeface="+mn-cs"/>
            </a:endParaRPr>
          </a:p>
        </p:txBody>
      </p:sp>
    </p:spTree>
  </p:cSld>
  <p:clrMapOvr>
    <a:masterClrMapping/>
  </p:clrMapOv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Janssen_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hasCustomPrompt="1"/>
          </p:nvPr>
        </p:nvSpPr>
        <p:spPr>
          <a:xfrm>
            <a:off x="381000" y="1695153"/>
            <a:ext cx="8373035" cy="3965653"/>
          </a:xfrm>
        </p:spPr>
        <p:txBody>
          <a:bodyPr/>
          <a:lstStyle>
            <a:lvl1pPr>
              <a:defRPr/>
            </a:lvl1pPr>
          </a:lstStyle>
          <a:p>
            <a:r>
              <a:rPr lang="en-US" dirty="0" smtClean="0"/>
              <a:t>Chart</a:t>
            </a:r>
            <a:endParaRPr lang="en-US" dirty="0"/>
          </a:p>
        </p:txBody>
      </p:sp>
    </p:spTree>
    <p:extLst>
      <p:ext uri="{BB962C8B-B14F-4D97-AF65-F5344CB8AC3E}">
        <p14:creationId xmlns:p14="http://schemas.microsoft.com/office/powerpoint/2010/main" val="112643114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able Placeholder 3"/>
          <p:cNvSpPr>
            <a:spLocks noGrp="1"/>
          </p:cNvSpPr>
          <p:nvPr>
            <p:ph type="tbl" sz="quarter" idx="11"/>
          </p:nvPr>
        </p:nvSpPr>
        <p:spPr>
          <a:xfrm>
            <a:off x="381000" y="1693868"/>
            <a:ext cx="8359588" cy="3981719"/>
          </a:xfrm>
        </p:spPr>
        <p:txBody>
          <a:bodyPr/>
          <a:lstStyle>
            <a:lvl1pPr>
              <a:buFont typeface="Arial" pitchFamily="34" charset="0"/>
              <a:buChar char="•"/>
              <a:defRPr sz="1900"/>
            </a:lvl1p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936455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Janssen Text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7382517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nl-BE">
              <a:solidFill>
                <a:srgbClr val="FFFFFF"/>
              </a:solidFill>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DA30FD10-1212-44C4-95B8-1699D37D9687}" type="slidenum">
              <a:rPr lang="nl-BE">
                <a:solidFill>
                  <a:srgbClr val="FFFFFF"/>
                </a:solidFill>
              </a:rPr>
              <a:pPr/>
              <a:t>‹#›</a:t>
            </a:fld>
            <a:endParaRPr lang="nl-BE" dirty="0">
              <a:solidFill>
                <a:srgbClr val="FFFFFF"/>
              </a:solidFill>
            </a:endParaRPr>
          </a:p>
        </p:txBody>
      </p:sp>
    </p:spTree>
    <p:extLst>
      <p:ext uri="{BB962C8B-B14F-4D97-AF65-F5344CB8AC3E}">
        <p14:creationId xmlns:p14="http://schemas.microsoft.com/office/powerpoint/2010/main" val="332250194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Footer Placeholder 2"/>
          <p:cNvSpPr>
            <a:spLocks noGrp="1"/>
          </p:cNvSpPr>
          <p:nvPr>
            <p:ph type="ftr" sz="quarter" idx="10"/>
          </p:nvPr>
        </p:nvSpPr>
        <p:spPr>
          <a:xfrm>
            <a:off x="1584325" y="6399213"/>
            <a:ext cx="6535738" cy="306387"/>
          </a:xfrm>
          <a:prstGeom prst="rect">
            <a:avLst/>
          </a:prstGeom>
        </p:spPr>
        <p:txBody>
          <a:bodyPr/>
          <a:lstStyle>
            <a:lvl1pPr>
              <a:defRPr/>
            </a:lvl1pPr>
          </a:lstStyle>
          <a:p>
            <a:pPr algn="l" eaLnBrk="1" hangingPunct="1">
              <a:defRPr/>
            </a:pPr>
            <a:r>
              <a:rPr lang="nl-BE" sz="2400">
                <a:solidFill>
                  <a:srgbClr val="000000"/>
                </a:solidFill>
                <a:latin typeface="Times New Roman" charset="0"/>
                <a:ea typeface="ＭＳ Ｐゴシック" charset="0"/>
                <a:cs typeface="Arial Unicode MS" charset="0"/>
              </a:rPr>
              <a:t>steven.staelens@ugent.be  – Pharmacology meeting  –  14</a:t>
            </a:r>
            <a:r>
              <a:rPr lang="en-GB" sz="2400">
                <a:solidFill>
                  <a:srgbClr val="000000"/>
                </a:solidFill>
                <a:latin typeface="Times New Roman" charset="0"/>
                <a:ea typeface="ＭＳ Ｐゴシック" charset="0"/>
                <a:cs typeface="Arial Unicode MS" charset="0"/>
              </a:rPr>
              <a:t>/05/2007</a:t>
            </a:r>
          </a:p>
        </p:txBody>
      </p:sp>
      <p:sp>
        <p:nvSpPr>
          <p:cNvPr id="4" name="Slide Number Placeholder 3"/>
          <p:cNvSpPr>
            <a:spLocks noGrp="1"/>
          </p:cNvSpPr>
          <p:nvPr>
            <p:ph type="sldNum" sz="quarter" idx="11"/>
          </p:nvPr>
        </p:nvSpPr>
        <p:spPr>
          <a:xfrm>
            <a:off x="8172450" y="6399213"/>
            <a:ext cx="676275" cy="306387"/>
          </a:xfrm>
          <a:prstGeom prst="rect">
            <a:avLst/>
          </a:prstGeom>
        </p:spPr>
        <p:txBody>
          <a:bodyPr/>
          <a:lstStyle>
            <a:lvl1pPr>
              <a:defRPr/>
            </a:lvl1pPr>
          </a:lstStyle>
          <a:p>
            <a:pPr algn="l" eaLnBrk="1" hangingPunct="1"/>
            <a:fld id="{37411CEC-5A70-B942-8B92-8E81CB3308F8}" type="slidenum">
              <a:rPr lang="nl-NL" sz="2400">
                <a:solidFill>
                  <a:srgbClr val="000000"/>
                </a:solidFill>
                <a:latin typeface="Times New Roman" charset="0"/>
                <a:ea typeface="ＭＳ Ｐゴシック" charset="0"/>
                <a:cs typeface="Arial Unicode MS" charset="0"/>
              </a:rPr>
              <a:pPr algn="l" eaLnBrk="1" hangingPunct="1"/>
              <a:t>‹#›</a:t>
            </a:fld>
            <a:r>
              <a:rPr lang="nl-NL" sz="2400">
                <a:solidFill>
                  <a:srgbClr val="000000"/>
                </a:solidFill>
                <a:latin typeface="Times New Roman" charset="0"/>
                <a:ea typeface="ＭＳ Ｐゴシック" charset="0"/>
                <a:cs typeface="Arial Unicode MS" charset="0"/>
              </a:rPr>
              <a:t>/24 </a:t>
            </a:r>
          </a:p>
        </p:txBody>
      </p:sp>
    </p:spTree>
    <p:extLst>
      <p:ext uri="{BB962C8B-B14F-4D97-AF65-F5344CB8AC3E}">
        <p14:creationId xmlns:p14="http://schemas.microsoft.com/office/powerpoint/2010/main" val="38962592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57225" y="6248400"/>
            <a:ext cx="2895600" cy="457200"/>
          </a:xfrm>
          <a:prstGeom prst="rect">
            <a:avLst/>
          </a:prstGeom>
        </p:spPr>
        <p:txBody>
          <a:bodyPr/>
          <a:lstStyle>
            <a:lvl1pPr>
              <a:defRPr/>
            </a:lvl1pPr>
          </a:lstStyle>
          <a:p>
            <a:r>
              <a:rPr lang="en-AU">
                <a:solidFill>
                  <a:srgbClr val="FFFFFF"/>
                </a:solidFill>
              </a:rPr>
              <a:t>EBBS Meeting DublinImaging KUL 12/01/06</a:t>
            </a:r>
          </a:p>
        </p:txBody>
      </p:sp>
      <p:sp>
        <p:nvSpPr>
          <p:cNvPr id="3" name="Slide Number Placeholder 2"/>
          <p:cNvSpPr>
            <a:spLocks noGrp="1"/>
          </p:cNvSpPr>
          <p:nvPr>
            <p:ph type="sldNum" sz="quarter" idx="11"/>
          </p:nvPr>
        </p:nvSpPr>
        <p:spPr>
          <a:xfrm>
            <a:off x="7167563" y="6248400"/>
            <a:ext cx="1905000" cy="457200"/>
          </a:xfrm>
          <a:prstGeom prst="rect">
            <a:avLst/>
          </a:prstGeom>
        </p:spPr>
        <p:txBody>
          <a:bodyPr/>
          <a:lstStyle>
            <a:lvl1pPr>
              <a:defRPr/>
            </a:lvl1pPr>
          </a:lstStyle>
          <a:p>
            <a:fld id="{F189D284-A4A9-4AF3-AF63-F6D51910B31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012411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_Janssen Title Slide">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685437" y="2316535"/>
            <a:ext cx="7769776" cy="1884710"/>
          </a:xfrm>
        </p:spPr>
        <p:txBody>
          <a:bodyPr/>
          <a:lstStyle>
            <a:lvl1pPr algn="ctr">
              <a:defRPr sz="3500">
                <a:solidFill>
                  <a:schemeClr val="bg2"/>
                </a:solidFill>
                <a:effectLst/>
                <a:latin typeface="+mn-lt"/>
              </a:defRPr>
            </a:lvl1pPr>
          </a:lstStyle>
          <a:p>
            <a:r>
              <a:rPr lang="nl-BE" dirty="0" smtClean="0">
                <a:solidFill>
                  <a:schemeClr val="tx2"/>
                </a:solidFill>
                <a:cs typeface="Arial" charset="0"/>
              </a:rPr>
              <a:t>[</a:t>
            </a:r>
            <a:r>
              <a:rPr lang="nl-BE" baseline="30000" dirty="0" smtClean="0">
                <a:solidFill>
                  <a:schemeClr val="tx2"/>
                </a:solidFill>
                <a:cs typeface="Arial" charset="0"/>
              </a:rPr>
              <a:t>11</a:t>
            </a:r>
            <a:r>
              <a:rPr lang="nl-BE" dirty="0" smtClean="0">
                <a:solidFill>
                  <a:schemeClr val="tx2"/>
                </a:solidFill>
                <a:cs typeface="Arial" charset="0"/>
              </a:rPr>
              <a:t>C]</a:t>
            </a:r>
            <a:r>
              <a:rPr lang="nl-BE" kern="1200" dirty="0" smtClean="0">
                <a:solidFill>
                  <a:schemeClr val="tx2"/>
                </a:solidFill>
                <a:cs typeface="Arial" charset="0"/>
              </a:rPr>
              <a:t> JNJ42491293</a:t>
            </a:r>
            <a:r>
              <a:rPr lang="nl-BE" dirty="0" smtClean="0">
                <a:solidFill>
                  <a:schemeClr val="tx2"/>
                </a:solidFill>
                <a:cs typeface="Arial" charset="0"/>
              </a:rPr>
              <a:t>: </a:t>
            </a:r>
            <a:br>
              <a:rPr lang="nl-BE" dirty="0" smtClean="0">
                <a:solidFill>
                  <a:schemeClr val="tx2"/>
                </a:solidFill>
                <a:cs typeface="Arial" charset="0"/>
              </a:rPr>
            </a:br>
            <a:r>
              <a:rPr lang="nl-BE" dirty="0" err="1" smtClean="0">
                <a:solidFill>
                  <a:schemeClr val="tx2"/>
                </a:solidFill>
                <a:cs typeface="Arial" charset="0"/>
              </a:rPr>
              <a:t>Candidate</a:t>
            </a:r>
            <a:r>
              <a:rPr lang="nl-BE" dirty="0" smtClean="0">
                <a:solidFill>
                  <a:schemeClr val="tx2"/>
                </a:solidFill>
                <a:cs typeface="Arial" charset="0"/>
              </a:rPr>
              <a:t> PET </a:t>
            </a:r>
            <a:r>
              <a:rPr lang="nl-BE" dirty="0" err="1" smtClean="0">
                <a:solidFill>
                  <a:schemeClr val="tx2"/>
                </a:solidFill>
                <a:cs typeface="Arial" charset="0"/>
              </a:rPr>
              <a:t>Ligand</a:t>
            </a:r>
            <a:r>
              <a:rPr lang="nl-BE" dirty="0" smtClean="0">
                <a:solidFill>
                  <a:schemeClr val="tx2"/>
                </a:solidFill>
                <a:cs typeface="Arial" charset="0"/>
              </a:rPr>
              <a:t> </a:t>
            </a:r>
            <a:r>
              <a:rPr lang="nl-BE" dirty="0" err="1" smtClean="0">
                <a:solidFill>
                  <a:schemeClr val="tx2"/>
                </a:solidFill>
                <a:cs typeface="Arial" charset="0"/>
              </a:rPr>
              <a:t>for</a:t>
            </a:r>
            <a:r>
              <a:rPr lang="nl-BE" dirty="0" smtClean="0">
                <a:solidFill>
                  <a:schemeClr val="tx2"/>
                </a:solidFill>
                <a:cs typeface="Arial" charset="0"/>
              </a:rPr>
              <a:t> the [</a:t>
            </a:r>
            <a:r>
              <a:rPr lang="nl-BE" baseline="30000" dirty="0" smtClean="0">
                <a:solidFill>
                  <a:schemeClr val="tx2"/>
                </a:solidFill>
                <a:cs typeface="Arial" charset="0"/>
              </a:rPr>
              <a:t>11</a:t>
            </a:r>
            <a:r>
              <a:rPr lang="nl-BE" dirty="0" smtClean="0">
                <a:solidFill>
                  <a:schemeClr val="tx2"/>
                </a:solidFill>
                <a:cs typeface="Arial" charset="0"/>
              </a:rPr>
              <a:t>C]</a:t>
            </a:r>
            <a:r>
              <a:rPr lang="nl-BE" kern="1200" dirty="0" smtClean="0">
                <a:solidFill>
                  <a:schemeClr val="tx2"/>
                </a:solidFill>
                <a:cs typeface="Arial" charset="0"/>
              </a:rPr>
              <a:t> JNJ42491293</a:t>
            </a:r>
            <a:r>
              <a:rPr lang="nl-BE" dirty="0" smtClean="0">
                <a:solidFill>
                  <a:schemeClr val="tx2"/>
                </a:solidFill>
                <a:cs typeface="Arial" charset="0"/>
              </a:rPr>
              <a:t>: </a:t>
            </a:r>
            <a:br>
              <a:rPr lang="nl-BE" dirty="0" smtClean="0">
                <a:solidFill>
                  <a:schemeClr val="tx2"/>
                </a:solidFill>
                <a:cs typeface="Arial" charset="0"/>
              </a:rPr>
            </a:br>
            <a:r>
              <a:rPr lang="nl-BE" dirty="0" err="1" smtClean="0">
                <a:solidFill>
                  <a:schemeClr val="tx2"/>
                </a:solidFill>
                <a:cs typeface="Arial" charset="0"/>
              </a:rPr>
              <a:t>Candidate</a:t>
            </a:r>
            <a:r>
              <a:rPr lang="nl-BE" dirty="0" smtClean="0">
                <a:solidFill>
                  <a:schemeClr val="tx2"/>
                </a:solidFill>
                <a:cs typeface="Arial" charset="0"/>
              </a:rPr>
              <a:t> PET </a:t>
            </a:r>
            <a:r>
              <a:rPr lang="nl-BE" dirty="0" err="1" smtClean="0">
                <a:solidFill>
                  <a:schemeClr val="tx2"/>
                </a:solidFill>
                <a:cs typeface="Arial" charset="0"/>
              </a:rPr>
              <a:t>Ligand</a:t>
            </a:r>
            <a:r>
              <a:rPr lang="nl-BE" dirty="0" smtClean="0">
                <a:solidFill>
                  <a:schemeClr val="tx2"/>
                </a:solidFill>
                <a:cs typeface="Arial" charset="0"/>
              </a:rPr>
              <a:t> </a:t>
            </a:r>
            <a:r>
              <a:rPr lang="nl-BE" dirty="0" err="1" smtClean="0">
                <a:solidFill>
                  <a:schemeClr val="tx2"/>
                </a:solidFill>
                <a:cs typeface="Arial" charset="0"/>
              </a:rPr>
              <a:t>for</a:t>
            </a:r>
            <a:r>
              <a:rPr lang="nl-BE" dirty="0" smtClean="0">
                <a:solidFill>
                  <a:schemeClr val="tx2"/>
                </a:solidFill>
                <a:cs typeface="Arial" charset="0"/>
              </a:rPr>
              <a:t> the </a:t>
            </a:r>
            <a:r>
              <a:rPr lang="en-AU" dirty="0" smtClean="0">
                <a:solidFill>
                  <a:schemeClr val="tx2"/>
                </a:solidFill>
              </a:rPr>
              <a:t>mGlu2-PAM </a:t>
            </a:r>
            <a:r>
              <a:rPr lang="en-AU" b="0" dirty="0" smtClean="0">
                <a:solidFill>
                  <a:schemeClr val="tx2"/>
                </a:solidFill>
              </a:rPr>
              <a:t/>
            </a:r>
            <a:br>
              <a:rPr lang="en-AU" b="0" dirty="0" smtClean="0">
                <a:solidFill>
                  <a:schemeClr val="tx2"/>
                </a:solidFill>
              </a:rPr>
            </a:br>
            <a:r>
              <a:rPr lang="en-AU" dirty="0" err="1" smtClean="0">
                <a:solidFill>
                  <a:schemeClr val="tx2"/>
                </a:solidFill>
              </a:rPr>
              <a:t>mGlu2-PAM</a:t>
            </a:r>
            <a:r>
              <a:rPr lang="en-AU" dirty="0" smtClean="0">
                <a:solidFill>
                  <a:schemeClr val="tx2"/>
                </a:solidFill>
              </a:rPr>
              <a:t> </a:t>
            </a:r>
            <a:r>
              <a:rPr lang="en-AU" b="0" dirty="0" smtClean="0">
                <a:solidFill>
                  <a:schemeClr val="tx2"/>
                </a:solidFill>
              </a:rPr>
              <a:t/>
            </a:r>
            <a:br>
              <a:rPr lang="en-AU" b="0" dirty="0" smtClean="0">
                <a:solidFill>
                  <a:schemeClr val="tx2"/>
                </a:solidFill>
              </a:rPr>
            </a:br>
            <a:endParaRPr lang="en-US" dirty="0"/>
          </a:p>
        </p:txBody>
      </p:sp>
      <p:sp>
        <p:nvSpPr>
          <p:cNvPr id="3075" name="Rectangle 3"/>
          <p:cNvSpPr>
            <a:spLocks noGrp="1" noChangeArrowheads="1"/>
          </p:cNvSpPr>
          <p:nvPr>
            <p:ph type="subTitle" idx="1"/>
          </p:nvPr>
        </p:nvSpPr>
        <p:spPr>
          <a:xfrm>
            <a:off x="1383155" y="4522732"/>
            <a:ext cx="6376575" cy="1430393"/>
          </a:xfrm>
        </p:spPr>
        <p:txBody>
          <a:bodyPr/>
          <a:lstStyle>
            <a:lvl1pPr marL="0" indent="0" algn="ctr">
              <a:buFont typeface="Wingdings" pitchFamily="-110" charset="2"/>
              <a:buNone/>
              <a:defRPr sz="2500" b="0" i="0">
                <a:solidFill>
                  <a:srgbClr val="000000"/>
                </a:solidFill>
                <a:effectLst/>
              </a:defRPr>
            </a:lvl1pPr>
          </a:lstStyle>
          <a:p>
            <a:r>
              <a:rPr lang="en-US" dirty="0" smtClean="0"/>
              <a:t>Click </a:t>
            </a:r>
            <a:r>
              <a:rPr lang="en-US" dirty="0"/>
              <a:t>to edit Master subtitle style</a:t>
            </a:r>
          </a:p>
        </p:txBody>
      </p:sp>
      <p:pic>
        <p:nvPicPr>
          <p:cNvPr id="7" name="Picture 6" descr="Janssen Right Tag lrg.jpg"/>
          <p:cNvPicPr>
            <a:picLocks noChangeAspect="1"/>
          </p:cNvPicPr>
          <p:nvPr userDrawn="1"/>
        </p:nvPicPr>
        <p:blipFill>
          <a:blip r:embed="rId2"/>
          <a:stretch>
            <a:fillRect/>
          </a:stretch>
        </p:blipFill>
        <p:spPr>
          <a:xfrm>
            <a:off x="2948593" y="1073150"/>
            <a:ext cx="3246814" cy="1984809"/>
          </a:xfrm>
          <a:prstGeom prst="rect">
            <a:avLst/>
          </a:prstGeom>
        </p:spPr>
      </p:pic>
    </p:spTree>
    <p:extLst>
      <p:ext uri="{BB962C8B-B14F-4D97-AF65-F5344CB8AC3E}">
        <p14:creationId xmlns:p14="http://schemas.microsoft.com/office/powerpoint/2010/main" val="134623150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Janssen Text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326" y="18209"/>
            <a:ext cx="8386233" cy="1150570"/>
          </a:xfrm>
        </p:spPr>
        <p:txBody>
          <a:bodyPr/>
          <a:lstStyle>
            <a:lvl1pPr>
              <a:defRPr sz="2800" b="1">
                <a:solidFill>
                  <a:schemeClr val="bg1">
                    <a:lumMod val="75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81000" y="1442357"/>
            <a:ext cx="8382000" cy="4721678"/>
          </a:xfrm>
        </p:spPr>
        <p:txBody>
          <a:bodyPr/>
          <a:lstStyle>
            <a:lvl1pPr marL="182523" indent="-182523">
              <a:lnSpc>
                <a:spcPts val="1890"/>
              </a:lnSpc>
              <a:defRPr sz="1900">
                <a:solidFill>
                  <a:srgbClr val="000000"/>
                </a:solidFill>
              </a:defRPr>
            </a:lvl1pPr>
            <a:lvl2pPr marL="366296" indent="-183773">
              <a:lnSpc>
                <a:spcPts val="1890"/>
              </a:lnSpc>
              <a:defRPr sz="1600">
                <a:solidFill>
                  <a:srgbClr val="000000"/>
                </a:solidFill>
              </a:defRPr>
            </a:lvl2pPr>
            <a:lvl3pPr marL="491312" indent="-125016">
              <a:lnSpc>
                <a:spcPts val="1890"/>
              </a:lnSpc>
              <a:defRPr sz="1400">
                <a:solidFill>
                  <a:srgbClr val="000000"/>
                </a:solidFill>
              </a:defRPr>
            </a:lvl3pPr>
            <a:lvl4pPr>
              <a:defRPr sz="1600">
                <a:solidFill>
                  <a:srgbClr val="000000"/>
                </a:solidFill>
              </a:defRPr>
            </a:lvl4pPr>
            <a:lvl5pP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906441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Janssen_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hasCustomPrompt="1"/>
          </p:nvPr>
        </p:nvSpPr>
        <p:spPr>
          <a:xfrm>
            <a:off x="381000" y="1695153"/>
            <a:ext cx="8373035" cy="3965653"/>
          </a:xfrm>
        </p:spPr>
        <p:txBody>
          <a:bodyPr/>
          <a:lstStyle>
            <a:lvl1pPr>
              <a:defRPr/>
            </a:lvl1pPr>
          </a:lstStyle>
          <a:p>
            <a:r>
              <a:rPr lang="en-US" dirty="0" smtClean="0"/>
              <a:t>Chart</a:t>
            </a:r>
            <a:endParaRPr lang="en-US" dirty="0"/>
          </a:p>
        </p:txBody>
      </p:sp>
    </p:spTree>
    <p:extLst>
      <p:ext uri="{BB962C8B-B14F-4D97-AF65-F5344CB8AC3E}">
        <p14:creationId xmlns:p14="http://schemas.microsoft.com/office/powerpoint/2010/main" val="179633548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able Placeholder 3"/>
          <p:cNvSpPr>
            <a:spLocks noGrp="1"/>
          </p:cNvSpPr>
          <p:nvPr>
            <p:ph type="tbl" sz="quarter" idx="11"/>
          </p:nvPr>
        </p:nvSpPr>
        <p:spPr>
          <a:xfrm>
            <a:off x="381000" y="1693868"/>
            <a:ext cx="8359588" cy="3981719"/>
          </a:xfrm>
        </p:spPr>
        <p:txBody>
          <a:bodyPr/>
          <a:lstStyle>
            <a:lvl1pPr>
              <a:buFont typeface="Arial" pitchFamily="34" charset="0"/>
              <a:buChar char="•"/>
              <a:defRPr sz="1900"/>
            </a:lvl1p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6328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41" Type="http://schemas.openxmlformats.org/officeDocument/2006/relationships/slideLayout" Target="../slideLayouts/slideLayout62.xml"/><Relationship Id="rId54"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8" Type="http://schemas.openxmlformats.org/officeDocument/2006/relationships/slideLayout" Target="../slideLayouts/slideLayout29.xml"/><Relationship Id="rId51"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27.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oleObject" Target="../embeddings/oleObject1.bin"/><Relationship Id="rId2" Type="http://schemas.openxmlformats.org/officeDocument/2006/relationships/slideLayout" Target="../slideLayouts/slideLayout76.xml"/><Relationship Id="rId16" Type="http://schemas.openxmlformats.org/officeDocument/2006/relationships/image" Target="../media/image28.jpe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vmlDrawing" Target="../drawings/vmlDrawing1.v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image" Target="../media/image1.tiff"/><Relationship Id="rId4" Type="http://schemas.openxmlformats.org/officeDocument/2006/relationships/slideLayout" Target="../slideLayouts/slideLayout9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image" Target="../media/image1.tiff"/><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326" y="27534"/>
            <a:ext cx="8386233" cy="1150570"/>
          </a:xfrm>
          <a:prstGeom prst="rect">
            <a:avLst/>
          </a:prstGeom>
          <a:noFill/>
          <a:ln w="9525">
            <a:noFill/>
            <a:miter lim="800000"/>
            <a:headEnd/>
            <a:tailEnd/>
          </a:ln>
        </p:spPr>
        <p:txBody>
          <a:bodyPr vert="horz" wrap="square" lIns="102375" tIns="51188" rIns="102375" bIns="51188" numCol="1" anchor="b" anchorCtr="0" compatLnSpc="1">
            <a:prstTxWarp prst="textNoShape">
              <a:avLst/>
            </a:prstTxWarp>
          </a:bodyPr>
          <a:lstStyle/>
          <a:p>
            <a:pPr lvl="0"/>
            <a:r>
              <a:rPr lang="en-US" dirty="0"/>
              <a:t>Click to edit Master title </a:t>
            </a:r>
            <a:r>
              <a:rPr lang="en-US" dirty="0" smtClean="0"/>
              <a:t>style</a:t>
            </a:r>
            <a:endParaRPr lang="en-US" dirty="0"/>
          </a:p>
        </p:txBody>
      </p:sp>
      <p:sp>
        <p:nvSpPr>
          <p:cNvPr id="1027" name="Rectangle 3"/>
          <p:cNvSpPr>
            <a:spLocks noGrp="1" noChangeArrowheads="1"/>
          </p:cNvSpPr>
          <p:nvPr>
            <p:ph type="body" idx="1"/>
          </p:nvPr>
        </p:nvSpPr>
        <p:spPr bwMode="auto">
          <a:xfrm>
            <a:off x="381000" y="1704975"/>
            <a:ext cx="8373035" cy="4203628"/>
          </a:xfrm>
          <a:prstGeom prst="rect">
            <a:avLst/>
          </a:prstGeom>
          <a:noFill/>
          <a:ln w="9525">
            <a:noFill/>
            <a:miter lim="800000"/>
            <a:headEnd/>
            <a:tailEnd/>
          </a:ln>
        </p:spPr>
        <p:txBody>
          <a:bodyPr vert="horz" wrap="square" lIns="102375" tIns="51188" rIns="102375" bIns="51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5"/>
          <p:cNvSpPr/>
          <p:nvPr userDrawn="1"/>
        </p:nvSpPr>
        <p:spPr bwMode="auto">
          <a:xfrm>
            <a:off x="1243505" y="6429375"/>
            <a:ext cx="7900495" cy="428625"/>
          </a:xfrm>
          <a:prstGeom prst="rect">
            <a:avLst/>
          </a:prstGeom>
          <a:gradFill rotWithShape="0">
            <a:gsLst>
              <a:gs pos="0">
                <a:schemeClr val="tx1">
                  <a:alpha val="64000"/>
                </a:schemeClr>
              </a:gs>
              <a:gs pos="100000">
                <a:srgbClr val="1C0626"/>
              </a:gs>
              <a:gs pos="50000">
                <a:srgbClr val="009DDC">
                  <a:alpha val="64000"/>
                </a:srgbClr>
              </a:gs>
              <a:gs pos="77000">
                <a:srgbClr val="002D56"/>
              </a:gs>
            </a:gsLst>
            <a:lin ang="0" scaled="0"/>
          </a:gradFill>
          <a:ln w="28575" cap="flat" cmpd="sng" algn="ctr">
            <a:noFill/>
            <a:prstDash val="solid"/>
            <a:round/>
            <a:headEnd type="none" w="med" len="med"/>
            <a:tailEnd type="none" w="med" len="med"/>
          </a:ln>
          <a:effectLst/>
        </p:spPr>
        <p:txBody>
          <a:bodyPr vert="horz" wrap="square" lIns="72009" tIns="36005" rIns="72009" bIns="36005" numCol="1" rtlCol="0" anchor="t" anchorCtr="0" compatLnSpc="1">
            <a:prstTxWarp prst="textNoShape">
              <a:avLst/>
            </a:prstTxWarp>
          </a:bodyPr>
          <a:lstStyle/>
          <a:p>
            <a:pPr marL="0" marR="0" indent="0" algn="r" defTabSz="720090"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Arial" pitchFamily="-110" charset="0"/>
              <a:ea typeface="ＭＳ Ｐゴシック" pitchFamily="-110" charset="-128"/>
              <a:cs typeface="ＭＳ Ｐゴシック" pitchFamily="-110" charset="-128"/>
            </a:endParaRPr>
          </a:p>
        </p:txBody>
      </p:sp>
      <p:pic>
        <p:nvPicPr>
          <p:cNvPr id="7" name="Picture 6" descr="Janssen Right Tag.tif"/>
          <p:cNvPicPr>
            <a:picLocks noChangeAspect="1"/>
          </p:cNvPicPr>
          <p:nvPr userDrawn="1"/>
        </p:nvPicPr>
        <p:blipFill>
          <a:blip r:embed="rId10"/>
          <a:srcRect l="6950" t="10440" r="7257" b="9853"/>
          <a:stretch>
            <a:fillRect/>
          </a:stretch>
        </p:blipFill>
        <p:spPr>
          <a:xfrm>
            <a:off x="316524" y="6320117"/>
            <a:ext cx="734803" cy="477161"/>
          </a:xfrm>
          <a:prstGeom prst="rect">
            <a:avLst/>
          </a:prstGeom>
        </p:spPr>
      </p:pic>
    </p:spTree>
  </p:cSld>
  <p:clrMap bg1="dk2" tx1="lt1" bg2="dk1" tx2="lt2" accent1="accent1" accent2="accent2" accent3="accent3" accent4="accent4" accent5="accent5" accent6="accent6" hlink="hlink" folHlink="folHlink"/>
  <p:sldLayoutIdLst>
    <p:sldLayoutId id="2147483663" r:id="rId1"/>
    <p:sldLayoutId id="2147483650" r:id="rId2"/>
    <p:sldLayoutId id="2147483651" r:id="rId3"/>
    <p:sldLayoutId id="2147483652" r:id="rId4"/>
    <p:sldLayoutId id="2147483664" r:id="rId5"/>
    <p:sldLayoutId id="2147483666" r:id="rId6"/>
    <p:sldLayoutId id="2147483667" r:id="rId7"/>
    <p:sldLayoutId id="2147483919" r:id="rId8"/>
  </p:sldLayoutIdLst>
  <p:timing>
    <p:tnLst>
      <p:par>
        <p:cTn id="1" dur="indefinite" restart="never" nodeType="tmRoot"/>
      </p:par>
    </p:tnLst>
  </p:timing>
  <p:hf hdr="0" ftr="0" dt="0"/>
  <p:txStyles>
    <p:titleStyle>
      <a:lvl1pPr algn="l" defTabSz="1023878" rtl="0" fontAlgn="base">
        <a:lnSpc>
          <a:spcPct val="90000"/>
        </a:lnSpc>
        <a:spcBef>
          <a:spcPct val="0"/>
        </a:spcBef>
        <a:spcAft>
          <a:spcPct val="0"/>
        </a:spcAft>
        <a:buClr>
          <a:schemeClr val="bg2"/>
        </a:buClr>
        <a:defRPr sz="2800" b="1">
          <a:solidFill>
            <a:schemeClr val="bg2"/>
          </a:solidFill>
          <a:effectLst/>
          <a:latin typeface="+mn-lt"/>
          <a:ea typeface="+mj-ea"/>
          <a:cs typeface="+mj-cs"/>
        </a:defRPr>
      </a:lvl1pPr>
      <a:lvl2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2pPr>
      <a:lvl3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3pPr>
      <a:lvl4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4pPr>
      <a:lvl5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5pPr>
      <a:lvl6pPr marL="360045"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6pPr>
      <a:lvl7pPr marL="720090"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7pPr>
      <a:lvl8pPr marL="1080135"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8pPr>
      <a:lvl9pPr marL="1440180"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9pPr>
    </p:titleStyle>
    <p:bodyStyle>
      <a:lvl1pPr marL="182523" indent="-182523" algn="l" defTabSz="1023878" rtl="0" fontAlgn="base">
        <a:lnSpc>
          <a:spcPct val="90000"/>
        </a:lnSpc>
        <a:spcBef>
          <a:spcPct val="55000"/>
        </a:spcBef>
        <a:spcAft>
          <a:spcPct val="0"/>
        </a:spcAft>
        <a:buClr>
          <a:schemeClr val="bg2"/>
        </a:buClr>
        <a:buSzPct val="120000"/>
        <a:buFont typeface="Arial"/>
        <a:buChar char="•"/>
        <a:defRPr sz="1900" b="0">
          <a:solidFill>
            <a:schemeClr val="bg2"/>
          </a:solidFill>
          <a:effectLst/>
          <a:latin typeface="+mn-lt"/>
          <a:ea typeface="+mn-ea"/>
          <a:cs typeface="+mn-cs"/>
        </a:defRPr>
      </a:lvl1pPr>
      <a:lvl2pPr marL="366296" indent="-183773" algn="l" defTabSz="1023878" rtl="0" fontAlgn="base">
        <a:lnSpc>
          <a:spcPct val="90000"/>
        </a:lnSpc>
        <a:spcBef>
          <a:spcPct val="45000"/>
        </a:spcBef>
        <a:spcAft>
          <a:spcPct val="0"/>
        </a:spcAft>
        <a:buClr>
          <a:schemeClr val="bg2"/>
        </a:buClr>
        <a:buChar char="–"/>
        <a:defRPr sz="1600" b="0">
          <a:solidFill>
            <a:schemeClr val="bg2"/>
          </a:solidFill>
          <a:effectLst/>
          <a:latin typeface="+mn-lt"/>
          <a:ea typeface="+mn-ea"/>
        </a:defRPr>
      </a:lvl2pPr>
      <a:lvl3pPr marL="537567" indent="-137517" algn="l" defTabSz="1023878" rtl="0" fontAlgn="base">
        <a:lnSpc>
          <a:spcPct val="90000"/>
        </a:lnSpc>
        <a:spcBef>
          <a:spcPct val="35000"/>
        </a:spcBef>
        <a:spcAft>
          <a:spcPct val="0"/>
        </a:spcAft>
        <a:buClr>
          <a:schemeClr val="bg2"/>
        </a:buClr>
        <a:buSzPct val="100000"/>
        <a:buFont typeface="Wingdings" pitchFamily="2" charset="2"/>
        <a:buChar char="§"/>
        <a:defRPr sz="1400" b="0">
          <a:solidFill>
            <a:schemeClr val="bg2"/>
          </a:solidFill>
          <a:effectLst/>
          <a:latin typeface="+mn-lt"/>
          <a:ea typeface="+mn-ea"/>
        </a:defRPr>
      </a:lvl3pPr>
      <a:lvl4pPr marL="1791474" indent="-256282" algn="l" defTabSz="1023878" rtl="0" fontAlgn="base">
        <a:lnSpc>
          <a:spcPct val="90000"/>
        </a:lnSpc>
        <a:spcBef>
          <a:spcPct val="20000"/>
        </a:spcBef>
        <a:spcAft>
          <a:spcPct val="0"/>
        </a:spcAft>
        <a:buClr>
          <a:schemeClr val="bg2"/>
        </a:buClr>
        <a:buChar char="-"/>
        <a:defRPr sz="2500" b="0">
          <a:solidFill>
            <a:schemeClr val="bg2"/>
          </a:solidFill>
          <a:effectLst/>
          <a:latin typeface="+mn-lt"/>
          <a:ea typeface="+mn-ea"/>
        </a:defRPr>
      </a:lvl4pPr>
      <a:lvl5pPr marL="2304038" indent="-256282" algn="l" defTabSz="1023878" rtl="0" fontAlgn="base">
        <a:lnSpc>
          <a:spcPct val="90000"/>
        </a:lnSpc>
        <a:spcBef>
          <a:spcPct val="20000"/>
        </a:spcBef>
        <a:spcAft>
          <a:spcPct val="0"/>
        </a:spcAft>
        <a:buClr>
          <a:schemeClr val="bg2"/>
        </a:buClr>
        <a:buChar char="-"/>
        <a:defRPr sz="2500" b="0">
          <a:solidFill>
            <a:schemeClr val="bg2"/>
          </a:solidFill>
          <a:effectLst/>
          <a:latin typeface="+mn-lt"/>
          <a:ea typeface="+mn-ea"/>
        </a:defRPr>
      </a:lvl5pPr>
      <a:lvl6pPr marL="2664083"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6pPr>
      <a:lvl7pPr marL="3024128"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7pPr>
      <a:lvl8pPr marL="3384173"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8pPr>
      <a:lvl9pPr marL="3744218"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360045" rtl="0" eaLnBrk="1" latinLnBrk="0" hangingPunct="1">
        <a:defRPr sz="1400" kern="1200">
          <a:solidFill>
            <a:schemeClr val="tx1"/>
          </a:solidFill>
          <a:latin typeface="+mn-lt"/>
          <a:ea typeface="+mn-ea"/>
          <a:cs typeface="+mn-cs"/>
        </a:defRPr>
      </a:lvl1pPr>
      <a:lvl2pPr marL="360045" algn="l" defTabSz="360045" rtl="0" eaLnBrk="1" latinLnBrk="0" hangingPunct="1">
        <a:defRPr sz="1400" kern="1200">
          <a:solidFill>
            <a:schemeClr val="tx1"/>
          </a:solidFill>
          <a:latin typeface="+mn-lt"/>
          <a:ea typeface="+mn-ea"/>
          <a:cs typeface="+mn-cs"/>
        </a:defRPr>
      </a:lvl2pPr>
      <a:lvl3pPr marL="720090" algn="l" defTabSz="360045" rtl="0" eaLnBrk="1" latinLnBrk="0" hangingPunct="1">
        <a:defRPr sz="1400" kern="1200">
          <a:solidFill>
            <a:schemeClr val="tx1"/>
          </a:solidFill>
          <a:latin typeface="+mn-lt"/>
          <a:ea typeface="+mn-ea"/>
          <a:cs typeface="+mn-cs"/>
        </a:defRPr>
      </a:lvl3pPr>
      <a:lvl4pPr marL="1080135" algn="l" defTabSz="360045" rtl="0" eaLnBrk="1" latinLnBrk="0" hangingPunct="1">
        <a:defRPr sz="1400" kern="1200">
          <a:solidFill>
            <a:schemeClr val="tx1"/>
          </a:solidFill>
          <a:latin typeface="+mn-lt"/>
          <a:ea typeface="+mn-ea"/>
          <a:cs typeface="+mn-cs"/>
        </a:defRPr>
      </a:lvl4pPr>
      <a:lvl5pPr marL="1440180" algn="l" defTabSz="360045" rtl="0" eaLnBrk="1" latinLnBrk="0" hangingPunct="1">
        <a:defRPr sz="1400" kern="1200">
          <a:solidFill>
            <a:schemeClr val="tx1"/>
          </a:solidFill>
          <a:latin typeface="+mn-lt"/>
          <a:ea typeface="+mn-ea"/>
          <a:cs typeface="+mn-cs"/>
        </a:defRPr>
      </a:lvl5pPr>
      <a:lvl6pPr marL="1800225" algn="l" defTabSz="360045" rtl="0" eaLnBrk="1" latinLnBrk="0" hangingPunct="1">
        <a:defRPr sz="1400" kern="1200">
          <a:solidFill>
            <a:schemeClr val="tx1"/>
          </a:solidFill>
          <a:latin typeface="+mn-lt"/>
          <a:ea typeface="+mn-ea"/>
          <a:cs typeface="+mn-cs"/>
        </a:defRPr>
      </a:lvl6pPr>
      <a:lvl7pPr marL="2160270" algn="l" defTabSz="360045" rtl="0" eaLnBrk="1" latinLnBrk="0" hangingPunct="1">
        <a:defRPr sz="1400" kern="1200">
          <a:solidFill>
            <a:schemeClr val="tx1"/>
          </a:solidFill>
          <a:latin typeface="+mn-lt"/>
          <a:ea typeface="+mn-ea"/>
          <a:cs typeface="+mn-cs"/>
        </a:defRPr>
      </a:lvl7pPr>
      <a:lvl8pPr marL="2520315" algn="l" defTabSz="360045" rtl="0" eaLnBrk="1" latinLnBrk="0" hangingPunct="1">
        <a:defRPr sz="1400" kern="1200">
          <a:solidFill>
            <a:schemeClr val="tx1"/>
          </a:solidFill>
          <a:latin typeface="+mn-lt"/>
          <a:ea typeface="+mn-ea"/>
          <a:cs typeface="+mn-cs"/>
        </a:defRPr>
      </a:lvl8pPr>
      <a:lvl9pPr marL="2880360" algn="l" defTabSz="36004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33400" cy="6858000"/>
            <a:chOff x="0" y="0"/>
            <a:chExt cx="336" cy="4320"/>
          </a:xfrm>
        </p:grpSpPr>
        <p:sp>
          <p:nvSpPr>
            <p:cNvPr id="144387" name="Rectangle 3"/>
            <p:cNvSpPr>
              <a:spLocks noChangeArrowheads="1"/>
            </p:cNvSpPr>
            <p:nvPr/>
          </p:nvSpPr>
          <p:spPr bwMode="auto">
            <a:xfrm>
              <a:off x="0" y="0"/>
              <a:ext cx="336" cy="1104"/>
            </a:xfrm>
            <a:prstGeom prst="rect">
              <a:avLst/>
            </a:prstGeom>
            <a:solidFill>
              <a:srgbClr val="6B8CA6"/>
            </a:solidFill>
            <a:ln w="9525">
              <a:noFill/>
              <a:miter lim="800000"/>
              <a:headEnd/>
              <a:tailEnd/>
            </a:ln>
            <a:effectLst/>
          </p:spPr>
          <p:txBody>
            <a:bodyPr wrap="none" anchor="ctr"/>
            <a:lstStyle/>
            <a:p>
              <a:pPr algn="ctr"/>
              <a:endParaRPr lang="en-GB" altLang="en-GB" sz="2800">
                <a:solidFill>
                  <a:srgbClr val="002244"/>
                </a:solidFill>
                <a:latin typeface="Times New Roman" pitchFamily="18" charset="0"/>
                <a:ea typeface="+mn-ea"/>
                <a:cs typeface="+mn-cs"/>
              </a:endParaRPr>
            </a:p>
          </p:txBody>
        </p:sp>
        <p:sp>
          <p:nvSpPr>
            <p:cNvPr id="144388" name="Rectangle 4"/>
            <p:cNvSpPr>
              <a:spLocks noChangeArrowheads="1"/>
            </p:cNvSpPr>
            <p:nvPr/>
          </p:nvSpPr>
          <p:spPr bwMode="auto">
            <a:xfrm>
              <a:off x="0" y="1124"/>
              <a:ext cx="336" cy="3196"/>
            </a:xfrm>
            <a:prstGeom prst="rect">
              <a:avLst/>
            </a:prstGeom>
            <a:solidFill>
              <a:srgbClr val="D20035"/>
            </a:solidFill>
            <a:ln w="9525">
              <a:noFill/>
              <a:miter lim="800000"/>
              <a:headEnd/>
              <a:tailEnd/>
            </a:ln>
            <a:effectLst/>
          </p:spPr>
          <p:txBody>
            <a:bodyPr wrap="none" anchor="ctr"/>
            <a:lstStyle/>
            <a:p>
              <a:pPr algn="ctr"/>
              <a:endParaRPr lang="en-GB" altLang="en-GB" sz="4000">
                <a:solidFill>
                  <a:srgbClr val="000000"/>
                </a:solidFill>
                <a:latin typeface="Times New Roman" pitchFamily="18" charset="0"/>
                <a:ea typeface="+mn-ea"/>
                <a:cs typeface="+mn-cs"/>
              </a:endParaRPr>
            </a:p>
          </p:txBody>
        </p:sp>
      </p:grpSp>
      <p:sp>
        <p:nvSpPr>
          <p:cNvPr id="144389" name="Rectangle 5"/>
          <p:cNvSpPr>
            <a:spLocks noGrp="1" noChangeArrowheads="1"/>
          </p:cNvSpPr>
          <p:nvPr>
            <p:ph type="title"/>
          </p:nvPr>
        </p:nvSpPr>
        <p:spPr bwMode="auto">
          <a:xfrm>
            <a:off x="1066800" y="304800"/>
            <a:ext cx="7467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Enter the page title</a:t>
            </a:r>
          </a:p>
        </p:txBody>
      </p:sp>
      <p:sp>
        <p:nvSpPr>
          <p:cNvPr id="144390" name="Rectangle 6"/>
          <p:cNvSpPr>
            <a:spLocks noGrp="1" noChangeArrowheads="1"/>
          </p:cNvSpPr>
          <p:nvPr>
            <p:ph type="body" idx="1"/>
          </p:nvPr>
        </p:nvSpPr>
        <p:spPr bwMode="auto">
          <a:xfrm>
            <a:off x="1143000" y="1524000"/>
            <a:ext cx="7467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4391" name="Rectangle 7"/>
          <p:cNvSpPr>
            <a:spLocks noGrp="1" noChangeArrowheads="1"/>
          </p:cNvSpPr>
          <p:nvPr>
            <p:ph type="sldNum" sz="quarter" idx="4"/>
          </p:nvPr>
        </p:nvSpPr>
        <p:spPr bwMode="auto">
          <a:xfrm>
            <a:off x="0" y="533400"/>
            <a:ext cx="533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1"/>
                </a:solidFill>
                <a:latin typeface="+mn-lt"/>
              </a:defRPr>
            </a:lvl1pPr>
          </a:lstStyle>
          <a:p>
            <a:fld id="{49669725-43A2-40B9-B50B-6E9841A38CF8}" type="slidenum">
              <a:rPr lang="en-US">
                <a:solidFill>
                  <a:srgbClr val="FFFFFF"/>
                </a:solidFill>
                <a:ea typeface="+mn-ea"/>
                <a:cs typeface="+mn-cs"/>
              </a:rPr>
              <a:pPr/>
              <a:t>‹#›</a:t>
            </a:fld>
            <a:endParaRPr lang="en-US">
              <a:solidFill>
                <a:srgbClr val="FFFFFF"/>
              </a:solidFill>
              <a:ea typeface="+mn-ea"/>
              <a:cs typeface="+mn-cs"/>
            </a:endParaRPr>
          </a:p>
        </p:txBody>
      </p:sp>
      <p:pic>
        <p:nvPicPr>
          <p:cNvPr id="144392" name="Picture 8" descr="logo"/>
          <p:cNvPicPr>
            <a:picLocks noChangeAspect="1" noChangeArrowheads="1"/>
          </p:cNvPicPr>
          <p:nvPr/>
        </p:nvPicPr>
        <p:blipFill>
          <a:blip r:embed="rId15" cstate="print"/>
          <a:srcRect/>
          <a:stretch>
            <a:fillRect/>
          </a:stretch>
        </p:blipFill>
        <p:spPr bwMode="auto">
          <a:xfrm>
            <a:off x="7667625" y="5876925"/>
            <a:ext cx="1087438" cy="847725"/>
          </a:xfrm>
          <a:prstGeom prst="rect">
            <a:avLst/>
          </a:prstGeom>
          <a:noFill/>
        </p:spPr>
      </p:pic>
      <p:pic>
        <p:nvPicPr>
          <p:cNvPr id="144393" name="Picture 9" descr="logo_UA_hor_kl"/>
          <p:cNvPicPr>
            <a:picLocks noChangeAspect="1" noChangeArrowheads="1"/>
          </p:cNvPicPr>
          <p:nvPr/>
        </p:nvPicPr>
        <p:blipFill>
          <a:blip r:embed="rId16" cstate="print"/>
          <a:srcRect/>
          <a:stretch>
            <a:fillRect/>
          </a:stretch>
        </p:blipFill>
        <p:spPr bwMode="auto">
          <a:xfrm>
            <a:off x="1116013" y="6186488"/>
            <a:ext cx="1368425" cy="439737"/>
          </a:xfrm>
          <a:prstGeom prst="rect">
            <a:avLst/>
          </a:prstGeom>
          <a:noFill/>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6B8CA6"/>
          </a:solidFill>
          <a:latin typeface="+mj-lt"/>
          <a:ea typeface="+mj-ea"/>
          <a:cs typeface="+mj-cs"/>
        </a:defRPr>
      </a:lvl1pPr>
      <a:lvl2pPr algn="l" rtl="0" eaLnBrk="0" fontAlgn="base" hangingPunct="0">
        <a:spcBef>
          <a:spcPct val="0"/>
        </a:spcBef>
        <a:spcAft>
          <a:spcPct val="0"/>
        </a:spcAft>
        <a:defRPr sz="2800">
          <a:solidFill>
            <a:srgbClr val="6B8CA6"/>
          </a:solidFill>
          <a:latin typeface="Arial" charset="0"/>
        </a:defRPr>
      </a:lvl2pPr>
      <a:lvl3pPr algn="l" rtl="0" eaLnBrk="0" fontAlgn="base" hangingPunct="0">
        <a:spcBef>
          <a:spcPct val="0"/>
        </a:spcBef>
        <a:spcAft>
          <a:spcPct val="0"/>
        </a:spcAft>
        <a:defRPr sz="2800">
          <a:solidFill>
            <a:srgbClr val="6B8CA6"/>
          </a:solidFill>
          <a:latin typeface="Arial" charset="0"/>
        </a:defRPr>
      </a:lvl3pPr>
      <a:lvl4pPr algn="l" rtl="0" eaLnBrk="0" fontAlgn="base" hangingPunct="0">
        <a:spcBef>
          <a:spcPct val="0"/>
        </a:spcBef>
        <a:spcAft>
          <a:spcPct val="0"/>
        </a:spcAft>
        <a:defRPr sz="2800">
          <a:solidFill>
            <a:srgbClr val="6B8CA6"/>
          </a:solidFill>
          <a:latin typeface="Arial" charset="0"/>
        </a:defRPr>
      </a:lvl4pPr>
      <a:lvl5pPr algn="l" rtl="0" eaLnBrk="0" fontAlgn="base" hangingPunct="0">
        <a:spcBef>
          <a:spcPct val="0"/>
        </a:spcBef>
        <a:spcAft>
          <a:spcPct val="0"/>
        </a:spcAft>
        <a:defRPr sz="2800">
          <a:solidFill>
            <a:srgbClr val="6B8CA6"/>
          </a:solidFill>
          <a:latin typeface="Arial" charset="0"/>
        </a:defRPr>
      </a:lvl5pPr>
      <a:lvl6pPr marL="457200" algn="l" rtl="0" eaLnBrk="0" fontAlgn="base" hangingPunct="0">
        <a:spcBef>
          <a:spcPct val="0"/>
        </a:spcBef>
        <a:spcAft>
          <a:spcPct val="0"/>
        </a:spcAft>
        <a:defRPr sz="2800">
          <a:solidFill>
            <a:srgbClr val="6B8CA6"/>
          </a:solidFill>
          <a:latin typeface="Arial" charset="0"/>
        </a:defRPr>
      </a:lvl6pPr>
      <a:lvl7pPr marL="914400" algn="l" rtl="0" eaLnBrk="0" fontAlgn="base" hangingPunct="0">
        <a:spcBef>
          <a:spcPct val="0"/>
        </a:spcBef>
        <a:spcAft>
          <a:spcPct val="0"/>
        </a:spcAft>
        <a:defRPr sz="2800">
          <a:solidFill>
            <a:srgbClr val="6B8CA6"/>
          </a:solidFill>
          <a:latin typeface="Arial" charset="0"/>
        </a:defRPr>
      </a:lvl7pPr>
      <a:lvl8pPr marL="1371600" algn="l" rtl="0" eaLnBrk="0" fontAlgn="base" hangingPunct="0">
        <a:spcBef>
          <a:spcPct val="0"/>
        </a:spcBef>
        <a:spcAft>
          <a:spcPct val="0"/>
        </a:spcAft>
        <a:defRPr sz="2800">
          <a:solidFill>
            <a:srgbClr val="6B8CA6"/>
          </a:solidFill>
          <a:latin typeface="Arial" charset="0"/>
        </a:defRPr>
      </a:lvl8pPr>
      <a:lvl9pPr marL="1828800" algn="l" rtl="0" eaLnBrk="0" fontAlgn="base" hangingPunct="0">
        <a:spcBef>
          <a:spcPct val="0"/>
        </a:spcBef>
        <a:spcAft>
          <a:spcPct val="0"/>
        </a:spcAft>
        <a:defRPr sz="2800">
          <a:solidFill>
            <a:srgbClr val="6B8CA6"/>
          </a:solidFill>
          <a:latin typeface="Arial" charset="0"/>
        </a:defRPr>
      </a:lvl9pPr>
    </p:titleStyle>
    <p:bodyStyle>
      <a:lvl1pPr marL="342900" indent="-342900" algn="l" rtl="0" eaLnBrk="0" fontAlgn="base" hangingPunct="0">
        <a:lnSpc>
          <a:spcPts val="3600"/>
        </a:lnSpc>
        <a:spcBef>
          <a:spcPts val="500"/>
        </a:spcBef>
        <a:spcAft>
          <a:spcPct val="0"/>
        </a:spcAft>
        <a:buClr>
          <a:srgbClr val="D20035"/>
        </a:buClr>
        <a:buChar char="•"/>
        <a:defRPr sz="2400">
          <a:solidFill>
            <a:srgbClr val="5F5F5F"/>
          </a:solidFill>
          <a:latin typeface="+mn-lt"/>
          <a:ea typeface="+mn-ea"/>
          <a:cs typeface="+mn-cs"/>
        </a:defRPr>
      </a:lvl1pPr>
      <a:lvl2pPr marL="742950" indent="-285750" algn="l" rtl="0" eaLnBrk="0" fontAlgn="base" hangingPunct="0">
        <a:spcBef>
          <a:spcPct val="20000"/>
        </a:spcBef>
        <a:spcAft>
          <a:spcPct val="0"/>
        </a:spcAft>
        <a:buClr>
          <a:srgbClr val="D20035"/>
        </a:buClr>
        <a:buChar char="–"/>
        <a:defRPr sz="2400">
          <a:solidFill>
            <a:srgbClr val="5F5F5F"/>
          </a:solidFill>
          <a:latin typeface="+mn-lt"/>
        </a:defRPr>
      </a:lvl2pPr>
      <a:lvl3pPr marL="1143000" indent="-228600" algn="l" rtl="0" eaLnBrk="0" fontAlgn="base" hangingPunct="0">
        <a:spcBef>
          <a:spcPct val="20000"/>
        </a:spcBef>
        <a:spcAft>
          <a:spcPct val="0"/>
        </a:spcAft>
        <a:buClr>
          <a:srgbClr val="D20035"/>
        </a:buClr>
        <a:buChar char="•"/>
        <a:defRPr sz="2000">
          <a:solidFill>
            <a:srgbClr val="5F5F5F"/>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dirty="0"/>
          </a:p>
        </p:txBody>
      </p:sp>
      <p:sp>
        <p:nvSpPr>
          <p:cNvPr id="3" name="Text Placeholder 2"/>
          <p:cNvSpPr>
            <a:spLocks noGrp="1"/>
          </p:cNvSpPr>
          <p:nvPr>
            <p:ph type="body" idx="1"/>
          </p:nvPr>
        </p:nvSpPr>
        <p:spPr>
          <a:xfrm>
            <a:off x="457200" y="1600201"/>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5" r:id="rId50"/>
    <p:sldLayoutId id="2147483756" r:id="rId51"/>
    <p:sldLayoutId id="2147483757" r:id="rId52"/>
    <p:sldLayoutId id="2147483758" r:id="rId53"/>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lnSpc>
          <a:spcPts val="2800"/>
        </a:lnSpc>
        <a:spcBef>
          <a:spcPct val="20000"/>
        </a:spcBef>
        <a:buClr>
          <a:srgbClr val="AF0039"/>
        </a:buClr>
        <a:buFont typeface="Arial" pitchFamily="34" charset="0"/>
        <a:buChar char="•"/>
        <a:defRPr sz="2300" kern="1200">
          <a:solidFill>
            <a:schemeClr val="tx1"/>
          </a:solidFill>
          <a:latin typeface="Arial" pitchFamily="34" charset="0"/>
          <a:ea typeface="+mn-ea"/>
          <a:cs typeface="Arial" pitchFamily="34" charset="0"/>
        </a:defRPr>
      </a:lvl1pPr>
      <a:lvl2pPr marL="690563" indent="-346075" algn="l" defTabSz="914400" rtl="0" eaLnBrk="1" latinLnBrk="0" hangingPunct="1">
        <a:lnSpc>
          <a:spcPts val="2500"/>
        </a:lnSpc>
        <a:spcBef>
          <a:spcPct val="20000"/>
        </a:spcBef>
        <a:buClr>
          <a:srgbClr val="798FA4"/>
        </a:buClr>
        <a:buSzPct val="100000"/>
        <a:buFont typeface="Arial" pitchFamily="34" charset="0"/>
        <a:buChar char="•"/>
        <a:defRPr sz="2000" kern="1200">
          <a:solidFill>
            <a:schemeClr val="tx1"/>
          </a:solidFill>
          <a:latin typeface="Arial" pitchFamily="34" charset="0"/>
          <a:ea typeface="+mn-ea"/>
          <a:cs typeface="Arial" pitchFamily="34" charset="0"/>
        </a:defRPr>
      </a:lvl2pPr>
      <a:lvl3pPr marL="1027113" indent="-336550" algn="l" defTabSz="914400" rtl="0" eaLnBrk="1" latinLnBrk="0" hangingPunct="1">
        <a:lnSpc>
          <a:spcPts val="2200"/>
        </a:lnSpc>
        <a:spcBef>
          <a:spcPct val="20000"/>
        </a:spcBef>
        <a:buClr>
          <a:srgbClr val="DE9515"/>
        </a:buClr>
        <a:buSzPct val="100000"/>
        <a:buFont typeface="Arial" pitchFamily="34" charset="0"/>
        <a:buChar char="•"/>
        <a:defRPr sz="1700" kern="1200">
          <a:solidFill>
            <a:schemeClr val="tx1"/>
          </a:solidFill>
          <a:latin typeface="Arial" pitchFamily="34" charset="0"/>
          <a:ea typeface="+mn-ea"/>
          <a:cs typeface="Arial" pitchFamily="34" charset="0"/>
        </a:defRPr>
      </a:lvl3pPr>
      <a:lvl4pPr marL="1316038" indent="-288925" algn="l" defTabSz="914400" rtl="0" eaLnBrk="1" latinLnBrk="0" hangingPunct="1">
        <a:spcBef>
          <a:spcPct val="20000"/>
        </a:spcBef>
        <a:buClr>
          <a:srgbClr val="A0BF35"/>
        </a:buClr>
        <a:buFont typeface="Arial" pitchFamily="34" charset="0"/>
        <a:buChar char="•"/>
        <a:defRPr sz="1400" kern="1200">
          <a:solidFill>
            <a:schemeClr val="tx1"/>
          </a:solidFill>
          <a:latin typeface="Arial" pitchFamily="34" charset="0"/>
          <a:ea typeface="+mn-ea"/>
          <a:cs typeface="Arial" pitchFamily="34" charset="0"/>
        </a:defRPr>
      </a:lvl4pPr>
      <a:lvl5pPr marL="1660525" indent="-344488" algn="l" defTabSz="914400" rtl="0" eaLnBrk="1" latinLnBrk="0" hangingPunct="1">
        <a:spcBef>
          <a:spcPct val="20000"/>
        </a:spcBef>
        <a:buClr>
          <a:srgbClr val="0189C7"/>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88640"/>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9552" y="1484784"/>
            <a:ext cx="8229600" cy="46699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C7C05C8-078F-462C-A520-B87FA2CD3E08}" type="slidenum">
              <a:rPr lang="en-US" smtClean="0">
                <a:solidFill>
                  <a:prstClr val="black">
                    <a:tint val="75000"/>
                  </a:prstClr>
                </a:solidFill>
                <a:latin typeface="Calibri"/>
                <a:ea typeface="+mn-ea"/>
                <a:cs typeface="+mn-cs"/>
              </a:rPr>
              <a:pPr eaLnBrk="1" fontAlgn="auto" hangingPunct="1">
                <a:spcBef>
                  <a:spcPts val="0"/>
                </a:spcBef>
                <a:spcAft>
                  <a:spcPts val="0"/>
                </a:spcAft>
              </a:pPr>
              <a:t>‹#›</a:t>
            </a:fld>
            <a:endParaRPr lang="en-US" dirty="0">
              <a:solidFill>
                <a:prstClr val="black">
                  <a:tint val="75000"/>
                </a:prstClr>
              </a:solidFill>
              <a:latin typeface="Calibri"/>
              <a:ea typeface="+mn-ea"/>
              <a:cs typeface="+mn-cs"/>
            </a:endParaRPr>
          </a:p>
        </p:txBody>
      </p:sp>
      <p:pic>
        <p:nvPicPr>
          <p:cNvPr id="7" name="Picture 6"/>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7524328" y="117451"/>
            <a:ext cx="1554162" cy="503237"/>
          </a:xfrm>
          <a:prstGeom prst="rect">
            <a:avLst/>
          </a:prstGeom>
          <a:noFill/>
          <a:ln w="9525">
            <a:noFill/>
            <a:miter lim="800000"/>
            <a:headEnd/>
            <a:tailEnd/>
          </a:ln>
        </p:spPr>
      </p:pic>
      <p:graphicFrame>
        <p:nvGraphicFramePr>
          <p:cNvPr id="8" name="Object 7"/>
          <p:cNvGraphicFramePr>
            <a:graphicFrameLocks noChangeAspect="1"/>
          </p:cNvGraphicFramePr>
          <p:nvPr userDrawn="1">
            <p:extLst>
              <p:ext uri="{D42A27DB-BD31-4B8C-83A1-F6EECF244321}">
                <p14:modId xmlns:p14="http://schemas.microsoft.com/office/powerpoint/2010/main" val="1341986025"/>
              </p:ext>
            </p:extLst>
          </p:nvPr>
        </p:nvGraphicFramePr>
        <p:xfrm>
          <a:off x="179512" y="188640"/>
          <a:ext cx="571500" cy="960437"/>
        </p:xfrm>
        <a:graphic>
          <a:graphicData uri="http://schemas.openxmlformats.org/presentationml/2006/ole">
            <mc:AlternateContent xmlns:mc="http://schemas.openxmlformats.org/markup-compatibility/2006">
              <mc:Choice xmlns:v="urn:schemas-microsoft-com:vml" Requires="v">
                <p:oleObj spid="_x0000_s1032" name="Photo Editor-foto" r:id="rId17" imgW="2943636" imgH="4952381" progId="">
                  <p:embed/>
                </p:oleObj>
              </mc:Choice>
              <mc:Fallback>
                <p:oleObj name="Photo Editor-foto" r:id="rId17" imgW="2943636" imgH="4952381"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512" y="188640"/>
                        <a:ext cx="571500" cy="960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974417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hf hdr="0" ftr="0" dt="0"/>
  <p:txStyles>
    <p:titleStyle>
      <a:lvl1pPr algn="ctr" defTabSz="914400" rtl="0" eaLnBrk="1" latinLnBrk="0" hangingPunct="1">
        <a:spcBef>
          <a:spcPct val="0"/>
        </a:spcBef>
        <a:buNone/>
        <a:defRPr sz="28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326" y="27534"/>
            <a:ext cx="8386233" cy="1150570"/>
          </a:xfrm>
          <a:prstGeom prst="rect">
            <a:avLst/>
          </a:prstGeom>
          <a:noFill/>
          <a:ln w="9525">
            <a:noFill/>
            <a:miter lim="800000"/>
            <a:headEnd/>
            <a:tailEnd/>
          </a:ln>
        </p:spPr>
        <p:txBody>
          <a:bodyPr vert="horz" wrap="square" lIns="102375" tIns="51188" rIns="102375" bIns="51188" numCol="1" anchor="b" anchorCtr="0" compatLnSpc="1">
            <a:prstTxWarp prst="textNoShape">
              <a:avLst/>
            </a:prstTxWarp>
          </a:bodyPr>
          <a:lstStyle/>
          <a:p>
            <a:pPr lvl="0"/>
            <a:r>
              <a:rPr lang="en-US" dirty="0"/>
              <a:t>Click to edit Master title </a:t>
            </a:r>
            <a:r>
              <a:rPr lang="en-US" dirty="0" smtClean="0"/>
              <a:t>style</a:t>
            </a:r>
            <a:endParaRPr lang="en-US" dirty="0"/>
          </a:p>
        </p:txBody>
      </p:sp>
      <p:sp>
        <p:nvSpPr>
          <p:cNvPr id="1027" name="Rectangle 3"/>
          <p:cNvSpPr>
            <a:spLocks noGrp="1" noChangeArrowheads="1"/>
          </p:cNvSpPr>
          <p:nvPr>
            <p:ph type="body" idx="1"/>
          </p:nvPr>
        </p:nvSpPr>
        <p:spPr bwMode="auto">
          <a:xfrm>
            <a:off x="381000" y="1704975"/>
            <a:ext cx="8373035" cy="4203628"/>
          </a:xfrm>
          <a:prstGeom prst="rect">
            <a:avLst/>
          </a:prstGeom>
          <a:noFill/>
          <a:ln w="9525">
            <a:noFill/>
            <a:miter lim="800000"/>
            <a:headEnd/>
            <a:tailEnd/>
          </a:ln>
        </p:spPr>
        <p:txBody>
          <a:bodyPr vert="horz" wrap="square" lIns="102375" tIns="51188" rIns="102375" bIns="51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5"/>
          <p:cNvSpPr/>
          <p:nvPr userDrawn="1"/>
        </p:nvSpPr>
        <p:spPr bwMode="auto">
          <a:xfrm>
            <a:off x="1243505" y="6429375"/>
            <a:ext cx="7900495" cy="428625"/>
          </a:xfrm>
          <a:prstGeom prst="rect">
            <a:avLst/>
          </a:prstGeom>
          <a:gradFill rotWithShape="0">
            <a:gsLst>
              <a:gs pos="0">
                <a:schemeClr val="tx1">
                  <a:alpha val="64000"/>
                </a:schemeClr>
              </a:gs>
              <a:gs pos="100000">
                <a:srgbClr val="1C0626"/>
              </a:gs>
              <a:gs pos="50000">
                <a:srgbClr val="009DDC">
                  <a:alpha val="64000"/>
                </a:srgbClr>
              </a:gs>
              <a:gs pos="77000">
                <a:srgbClr val="002D56"/>
              </a:gs>
            </a:gsLst>
            <a:lin ang="0" scaled="0"/>
          </a:gradFill>
          <a:ln w="28575" cap="flat" cmpd="sng" algn="ctr">
            <a:noFill/>
            <a:prstDash val="solid"/>
            <a:round/>
            <a:headEnd type="none" w="med" len="med"/>
            <a:tailEnd type="none" w="med" len="med"/>
          </a:ln>
          <a:effectLst/>
        </p:spPr>
        <p:txBody>
          <a:bodyPr vert="horz" wrap="square" lIns="72009" tIns="36005" rIns="72009" bIns="36005" numCol="1" rtlCol="0" anchor="t" anchorCtr="0" compatLnSpc="1">
            <a:prstTxWarp prst="textNoShape">
              <a:avLst/>
            </a:prstTxWarp>
          </a:bodyPr>
          <a:lstStyle/>
          <a:p>
            <a:pPr defTabSz="720090"/>
            <a:endParaRPr lang="en-US" dirty="0">
              <a:solidFill>
                <a:srgbClr val="FFFFFF"/>
              </a:solidFill>
            </a:endParaRPr>
          </a:p>
        </p:txBody>
      </p:sp>
      <p:pic>
        <p:nvPicPr>
          <p:cNvPr id="7" name="Picture 6" descr="Janssen Right Tag.tif"/>
          <p:cNvPicPr>
            <a:picLocks noChangeAspect="1"/>
          </p:cNvPicPr>
          <p:nvPr userDrawn="1"/>
        </p:nvPicPr>
        <p:blipFill>
          <a:blip r:embed="rId10"/>
          <a:srcRect l="6950" t="10440" r="7257" b="9853"/>
          <a:stretch>
            <a:fillRect/>
          </a:stretch>
        </p:blipFill>
        <p:spPr>
          <a:xfrm>
            <a:off x="316524" y="6320117"/>
            <a:ext cx="734803" cy="477161"/>
          </a:xfrm>
          <a:prstGeom prst="rect">
            <a:avLst/>
          </a:prstGeom>
        </p:spPr>
      </p:pic>
    </p:spTree>
    <p:extLst>
      <p:ext uri="{BB962C8B-B14F-4D97-AF65-F5344CB8AC3E}">
        <p14:creationId xmlns:p14="http://schemas.microsoft.com/office/powerpoint/2010/main" val="3302253950"/>
      </p:ext>
    </p:extLst>
  </p:cSld>
  <p:clrMap bg1="dk2" tx1="lt1" bg2="dk1"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Lst>
  <p:timing>
    <p:tnLst>
      <p:par>
        <p:cTn id="1" dur="indefinite" restart="never" nodeType="tmRoot"/>
      </p:par>
    </p:tnLst>
  </p:timing>
  <p:hf hdr="0" ftr="0" dt="0"/>
  <p:txStyles>
    <p:titleStyle>
      <a:lvl1pPr algn="l" defTabSz="1023878" rtl="0" fontAlgn="base">
        <a:lnSpc>
          <a:spcPct val="90000"/>
        </a:lnSpc>
        <a:spcBef>
          <a:spcPct val="0"/>
        </a:spcBef>
        <a:spcAft>
          <a:spcPct val="0"/>
        </a:spcAft>
        <a:buClr>
          <a:schemeClr val="bg2"/>
        </a:buClr>
        <a:defRPr sz="2800" b="1">
          <a:solidFill>
            <a:schemeClr val="bg2"/>
          </a:solidFill>
          <a:effectLst/>
          <a:latin typeface="+mn-lt"/>
          <a:ea typeface="+mj-ea"/>
          <a:cs typeface="+mj-cs"/>
        </a:defRPr>
      </a:lvl1pPr>
      <a:lvl2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2pPr>
      <a:lvl3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3pPr>
      <a:lvl4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4pPr>
      <a:lvl5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5pPr>
      <a:lvl6pPr marL="360045"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6pPr>
      <a:lvl7pPr marL="720090"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7pPr>
      <a:lvl8pPr marL="1080135"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8pPr>
      <a:lvl9pPr marL="1440180"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9pPr>
    </p:titleStyle>
    <p:bodyStyle>
      <a:lvl1pPr marL="182523" indent="-182523" algn="l" defTabSz="1023878" rtl="0" fontAlgn="base">
        <a:lnSpc>
          <a:spcPct val="90000"/>
        </a:lnSpc>
        <a:spcBef>
          <a:spcPct val="55000"/>
        </a:spcBef>
        <a:spcAft>
          <a:spcPct val="0"/>
        </a:spcAft>
        <a:buClr>
          <a:schemeClr val="bg2"/>
        </a:buClr>
        <a:buSzPct val="120000"/>
        <a:buFont typeface="Arial"/>
        <a:buChar char="•"/>
        <a:defRPr sz="1900" b="0">
          <a:solidFill>
            <a:schemeClr val="bg2"/>
          </a:solidFill>
          <a:effectLst/>
          <a:latin typeface="+mn-lt"/>
          <a:ea typeface="+mn-ea"/>
          <a:cs typeface="+mn-cs"/>
        </a:defRPr>
      </a:lvl1pPr>
      <a:lvl2pPr marL="366296" indent="-183773" algn="l" defTabSz="1023878" rtl="0" fontAlgn="base">
        <a:lnSpc>
          <a:spcPct val="90000"/>
        </a:lnSpc>
        <a:spcBef>
          <a:spcPct val="45000"/>
        </a:spcBef>
        <a:spcAft>
          <a:spcPct val="0"/>
        </a:spcAft>
        <a:buClr>
          <a:schemeClr val="bg2"/>
        </a:buClr>
        <a:buChar char="–"/>
        <a:defRPr sz="1600" b="0">
          <a:solidFill>
            <a:schemeClr val="bg2"/>
          </a:solidFill>
          <a:effectLst/>
          <a:latin typeface="+mn-lt"/>
          <a:ea typeface="+mn-ea"/>
        </a:defRPr>
      </a:lvl2pPr>
      <a:lvl3pPr marL="537567" indent="-137517" algn="l" defTabSz="1023878" rtl="0" fontAlgn="base">
        <a:lnSpc>
          <a:spcPct val="90000"/>
        </a:lnSpc>
        <a:spcBef>
          <a:spcPct val="35000"/>
        </a:spcBef>
        <a:spcAft>
          <a:spcPct val="0"/>
        </a:spcAft>
        <a:buClr>
          <a:schemeClr val="bg2"/>
        </a:buClr>
        <a:buSzPct val="100000"/>
        <a:buFont typeface="Wingdings" pitchFamily="2" charset="2"/>
        <a:buChar char="§"/>
        <a:defRPr sz="1400" b="0">
          <a:solidFill>
            <a:schemeClr val="bg2"/>
          </a:solidFill>
          <a:effectLst/>
          <a:latin typeface="+mn-lt"/>
          <a:ea typeface="+mn-ea"/>
        </a:defRPr>
      </a:lvl3pPr>
      <a:lvl4pPr marL="1791474" indent="-256282" algn="l" defTabSz="1023878" rtl="0" fontAlgn="base">
        <a:lnSpc>
          <a:spcPct val="90000"/>
        </a:lnSpc>
        <a:spcBef>
          <a:spcPct val="20000"/>
        </a:spcBef>
        <a:spcAft>
          <a:spcPct val="0"/>
        </a:spcAft>
        <a:buClr>
          <a:schemeClr val="bg2"/>
        </a:buClr>
        <a:buChar char="-"/>
        <a:defRPr sz="2500" b="0">
          <a:solidFill>
            <a:schemeClr val="bg2"/>
          </a:solidFill>
          <a:effectLst/>
          <a:latin typeface="+mn-lt"/>
          <a:ea typeface="+mn-ea"/>
        </a:defRPr>
      </a:lvl4pPr>
      <a:lvl5pPr marL="2304038" indent="-256282" algn="l" defTabSz="1023878" rtl="0" fontAlgn="base">
        <a:lnSpc>
          <a:spcPct val="90000"/>
        </a:lnSpc>
        <a:spcBef>
          <a:spcPct val="20000"/>
        </a:spcBef>
        <a:spcAft>
          <a:spcPct val="0"/>
        </a:spcAft>
        <a:buClr>
          <a:schemeClr val="bg2"/>
        </a:buClr>
        <a:buChar char="-"/>
        <a:defRPr sz="2500" b="0">
          <a:solidFill>
            <a:schemeClr val="bg2"/>
          </a:solidFill>
          <a:effectLst/>
          <a:latin typeface="+mn-lt"/>
          <a:ea typeface="+mn-ea"/>
        </a:defRPr>
      </a:lvl5pPr>
      <a:lvl6pPr marL="2664083"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6pPr>
      <a:lvl7pPr marL="3024128"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7pPr>
      <a:lvl8pPr marL="3384173"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8pPr>
      <a:lvl9pPr marL="3744218"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360045" rtl="0" eaLnBrk="1" latinLnBrk="0" hangingPunct="1">
        <a:defRPr sz="1400" kern="1200">
          <a:solidFill>
            <a:schemeClr val="tx1"/>
          </a:solidFill>
          <a:latin typeface="+mn-lt"/>
          <a:ea typeface="+mn-ea"/>
          <a:cs typeface="+mn-cs"/>
        </a:defRPr>
      </a:lvl1pPr>
      <a:lvl2pPr marL="360045" algn="l" defTabSz="360045" rtl="0" eaLnBrk="1" latinLnBrk="0" hangingPunct="1">
        <a:defRPr sz="1400" kern="1200">
          <a:solidFill>
            <a:schemeClr val="tx1"/>
          </a:solidFill>
          <a:latin typeface="+mn-lt"/>
          <a:ea typeface="+mn-ea"/>
          <a:cs typeface="+mn-cs"/>
        </a:defRPr>
      </a:lvl2pPr>
      <a:lvl3pPr marL="720090" algn="l" defTabSz="360045" rtl="0" eaLnBrk="1" latinLnBrk="0" hangingPunct="1">
        <a:defRPr sz="1400" kern="1200">
          <a:solidFill>
            <a:schemeClr val="tx1"/>
          </a:solidFill>
          <a:latin typeface="+mn-lt"/>
          <a:ea typeface="+mn-ea"/>
          <a:cs typeface="+mn-cs"/>
        </a:defRPr>
      </a:lvl3pPr>
      <a:lvl4pPr marL="1080135" algn="l" defTabSz="360045" rtl="0" eaLnBrk="1" latinLnBrk="0" hangingPunct="1">
        <a:defRPr sz="1400" kern="1200">
          <a:solidFill>
            <a:schemeClr val="tx1"/>
          </a:solidFill>
          <a:latin typeface="+mn-lt"/>
          <a:ea typeface="+mn-ea"/>
          <a:cs typeface="+mn-cs"/>
        </a:defRPr>
      </a:lvl4pPr>
      <a:lvl5pPr marL="1440180" algn="l" defTabSz="360045" rtl="0" eaLnBrk="1" latinLnBrk="0" hangingPunct="1">
        <a:defRPr sz="1400" kern="1200">
          <a:solidFill>
            <a:schemeClr val="tx1"/>
          </a:solidFill>
          <a:latin typeface="+mn-lt"/>
          <a:ea typeface="+mn-ea"/>
          <a:cs typeface="+mn-cs"/>
        </a:defRPr>
      </a:lvl5pPr>
      <a:lvl6pPr marL="1800225" algn="l" defTabSz="360045" rtl="0" eaLnBrk="1" latinLnBrk="0" hangingPunct="1">
        <a:defRPr sz="1400" kern="1200">
          <a:solidFill>
            <a:schemeClr val="tx1"/>
          </a:solidFill>
          <a:latin typeface="+mn-lt"/>
          <a:ea typeface="+mn-ea"/>
          <a:cs typeface="+mn-cs"/>
        </a:defRPr>
      </a:lvl6pPr>
      <a:lvl7pPr marL="2160270" algn="l" defTabSz="360045" rtl="0" eaLnBrk="1" latinLnBrk="0" hangingPunct="1">
        <a:defRPr sz="1400" kern="1200">
          <a:solidFill>
            <a:schemeClr val="tx1"/>
          </a:solidFill>
          <a:latin typeface="+mn-lt"/>
          <a:ea typeface="+mn-ea"/>
          <a:cs typeface="+mn-cs"/>
        </a:defRPr>
      </a:lvl7pPr>
      <a:lvl8pPr marL="2520315" algn="l" defTabSz="360045" rtl="0" eaLnBrk="1" latinLnBrk="0" hangingPunct="1">
        <a:defRPr sz="1400" kern="1200">
          <a:solidFill>
            <a:schemeClr val="tx1"/>
          </a:solidFill>
          <a:latin typeface="+mn-lt"/>
          <a:ea typeface="+mn-ea"/>
          <a:cs typeface="+mn-cs"/>
        </a:defRPr>
      </a:lvl8pPr>
      <a:lvl9pPr marL="2880360" algn="l" defTabSz="36004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8326" y="27534"/>
            <a:ext cx="8386233" cy="1150570"/>
          </a:xfrm>
          <a:prstGeom prst="rect">
            <a:avLst/>
          </a:prstGeom>
          <a:noFill/>
          <a:ln w="9525">
            <a:noFill/>
            <a:miter lim="800000"/>
            <a:headEnd/>
            <a:tailEnd/>
          </a:ln>
        </p:spPr>
        <p:txBody>
          <a:bodyPr vert="horz" wrap="square" lIns="102375" tIns="51188" rIns="102375" bIns="51188" numCol="1" anchor="b" anchorCtr="0" compatLnSpc="1">
            <a:prstTxWarp prst="textNoShape">
              <a:avLst/>
            </a:prstTxWarp>
          </a:bodyPr>
          <a:lstStyle/>
          <a:p>
            <a:pPr lvl="0"/>
            <a:r>
              <a:rPr lang="en-US" dirty="0"/>
              <a:t>Click to edit Master title </a:t>
            </a:r>
            <a:r>
              <a:rPr lang="en-US" dirty="0" smtClean="0"/>
              <a:t>style</a:t>
            </a:r>
            <a:endParaRPr lang="en-US" dirty="0"/>
          </a:p>
        </p:txBody>
      </p:sp>
      <p:sp>
        <p:nvSpPr>
          <p:cNvPr id="1027" name="Rectangle 3"/>
          <p:cNvSpPr>
            <a:spLocks noGrp="1" noChangeArrowheads="1"/>
          </p:cNvSpPr>
          <p:nvPr>
            <p:ph type="body" idx="1"/>
          </p:nvPr>
        </p:nvSpPr>
        <p:spPr bwMode="auto">
          <a:xfrm>
            <a:off x="381000" y="1704975"/>
            <a:ext cx="8373035" cy="4203628"/>
          </a:xfrm>
          <a:prstGeom prst="rect">
            <a:avLst/>
          </a:prstGeom>
          <a:noFill/>
          <a:ln w="9525">
            <a:noFill/>
            <a:miter lim="800000"/>
            <a:headEnd/>
            <a:tailEnd/>
          </a:ln>
        </p:spPr>
        <p:txBody>
          <a:bodyPr vert="horz" wrap="square" lIns="102375" tIns="51188" rIns="102375" bIns="511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5"/>
          <p:cNvSpPr/>
          <p:nvPr userDrawn="1"/>
        </p:nvSpPr>
        <p:spPr bwMode="auto">
          <a:xfrm>
            <a:off x="1243505" y="6429375"/>
            <a:ext cx="7900495" cy="428625"/>
          </a:xfrm>
          <a:prstGeom prst="rect">
            <a:avLst/>
          </a:prstGeom>
          <a:gradFill rotWithShape="0">
            <a:gsLst>
              <a:gs pos="0">
                <a:schemeClr val="tx1">
                  <a:alpha val="64000"/>
                </a:schemeClr>
              </a:gs>
              <a:gs pos="100000">
                <a:srgbClr val="1C0626"/>
              </a:gs>
              <a:gs pos="50000">
                <a:srgbClr val="009DDC">
                  <a:alpha val="64000"/>
                </a:srgbClr>
              </a:gs>
              <a:gs pos="77000">
                <a:srgbClr val="002D56"/>
              </a:gs>
            </a:gsLst>
            <a:lin ang="0" scaled="0"/>
          </a:gradFill>
          <a:ln w="28575" cap="flat" cmpd="sng" algn="ctr">
            <a:noFill/>
            <a:prstDash val="solid"/>
            <a:round/>
            <a:headEnd type="none" w="med" len="med"/>
            <a:tailEnd type="none" w="med" len="med"/>
          </a:ln>
          <a:effectLst/>
        </p:spPr>
        <p:txBody>
          <a:bodyPr vert="horz" wrap="square" lIns="72009" tIns="36005" rIns="72009" bIns="36005" numCol="1" rtlCol="0" anchor="t" anchorCtr="0" compatLnSpc="1">
            <a:prstTxWarp prst="textNoShape">
              <a:avLst/>
            </a:prstTxWarp>
          </a:bodyPr>
          <a:lstStyle/>
          <a:p>
            <a:pPr defTabSz="720090"/>
            <a:endParaRPr lang="en-US" dirty="0">
              <a:solidFill>
                <a:srgbClr val="FFFFFF"/>
              </a:solidFill>
            </a:endParaRPr>
          </a:p>
        </p:txBody>
      </p:sp>
      <p:pic>
        <p:nvPicPr>
          <p:cNvPr id="7" name="Picture 6" descr="Janssen Right Tag.tif"/>
          <p:cNvPicPr>
            <a:picLocks noChangeAspect="1"/>
          </p:cNvPicPr>
          <p:nvPr userDrawn="1"/>
        </p:nvPicPr>
        <p:blipFill>
          <a:blip r:embed="rId12"/>
          <a:srcRect l="6950" t="10440" r="7257" b="9853"/>
          <a:stretch>
            <a:fillRect/>
          </a:stretch>
        </p:blipFill>
        <p:spPr>
          <a:xfrm>
            <a:off x="316524" y="6320117"/>
            <a:ext cx="734803" cy="477161"/>
          </a:xfrm>
          <a:prstGeom prst="rect">
            <a:avLst/>
          </a:prstGeom>
        </p:spPr>
      </p:pic>
    </p:spTree>
    <p:extLst>
      <p:ext uri="{BB962C8B-B14F-4D97-AF65-F5344CB8AC3E}">
        <p14:creationId xmlns:p14="http://schemas.microsoft.com/office/powerpoint/2010/main" val="1408231114"/>
      </p:ext>
    </p:extLst>
  </p:cSld>
  <p:clrMap bg1="dk2" tx1="lt1" bg2="dk1"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Lst>
  <p:timing>
    <p:tnLst>
      <p:par>
        <p:cTn id="1" dur="indefinite" restart="never" nodeType="tmRoot"/>
      </p:par>
    </p:tnLst>
  </p:timing>
  <p:hf hdr="0" ftr="0" dt="0"/>
  <p:txStyles>
    <p:titleStyle>
      <a:lvl1pPr algn="l" defTabSz="1023878" rtl="0" fontAlgn="base">
        <a:lnSpc>
          <a:spcPct val="90000"/>
        </a:lnSpc>
        <a:spcBef>
          <a:spcPct val="0"/>
        </a:spcBef>
        <a:spcAft>
          <a:spcPct val="0"/>
        </a:spcAft>
        <a:buClr>
          <a:schemeClr val="bg2"/>
        </a:buClr>
        <a:defRPr sz="2800" b="1">
          <a:solidFill>
            <a:schemeClr val="bg2"/>
          </a:solidFill>
          <a:effectLst/>
          <a:latin typeface="+mn-lt"/>
          <a:ea typeface="+mj-ea"/>
          <a:cs typeface="+mj-cs"/>
        </a:defRPr>
      </a:lvl1pPr>
      <a:lvl2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2pPr>
      <a:lvl3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3pPr>
      <a:lvl4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4pPr>
      <a:lvl5pPr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5pPr>
      <a:lvl6pPr marL="360045"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6pPr>
      <a:lvl7pPr marL="720090"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7pPr>
      <a:lvl8pPr marL="1080135"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8pPr>
      <a:lvl9pPr marL="1440180" algn="l" defTabSz="1023878" rtl="0" fontAlgn="base">
        <a:lnSpc>
          <a:spcPct val="90000"/>
        </a:lnSpc>
        <a:spcBef>
          <a:spcPct val="0"/>
        </a:spcBef>
        <a:spcAft>
          <a:spcPct val="0"/>
        </a:spcAft>
        <a:defRPr sz="3500">
          <a:solidFill>
            <a:srgbClr val="FFC250"/>
          </a:solidFill>
          <a:effectLst>
            <a:outerShdw blurRad="38100" dist="38100" dir="2700000" algn="tl">
              <a:srgbClr val="000000"/>
            </a:outerShdw>
          </a:effectLst>
          <a:latin typeface="Arial Black" pitchFamily="-110" charset="0"/>
          <a:ea typeface="ＭＳ Ｐゴシック" pitchFamily="-110" charset="-128"/>
          <a:cs typeface="ＭＳ Ｐゴシック" pitchFamily="-110" charset="-128"/>
        </a:defRPr>
      </a:lvl9pPr>
    </p:titleStyle>
    <p:bodyStyle>
      <a:lvl1pPr marL="182523" indent="-182523" algn="l" defTabSz="1023878" rtl="0" fontAlgn="base">
        <a:lnSpc>
          <a:spcPct val="90000"/>
        </a:lnSpc>
        <a:spcBef>
          <a:spcPct val="55000"/>
        </a:spcBef>
        <a:spcAft>
          <a:spcPct val="0"/>
        </a:spcAft>
        <a:buClr>
          <a:schemeClr val="bg2"/>
        </a:buClr>
        <a:buSzPct val="120000"/>
        <a:buFont typeface="Arial"/>
        <a:buChar char="•"/>
        <a:defRPr sz="1900" b="0">
          <a:solidFill>
            <a:schemeClr val="bg2"/>
          </a:solidFill>
          <a:effectLst/>
          <a:latin typeface="+mn-lt"/>
          <a:ea typeface="+mn-ea"/>
          <a:cs typeface="+mn-cs"/>
        </a:defRPr>
      </a:lvl1pPr>
      <a:lvl2pPr marL="366296" indent="-183773" algn="l" defTabSz="1023878" rtl="0" fontAlgn="base">
        <a:lnSpc>
          <a:spcPct val="90000"/>
        </a:lnSpc>
        <a:spcBef>
          <a:spcPct val="45000"/>
        </a:spcBef>
        <a:spcAft>
          <a:spcPct val="0"/>
        </a:spcAft>
        <a:buClr>
          <a:schemeClr val="bg2"/>
        </a:buClr>
        <a:buChar char="–"/>
        <a:defRPr sz="1600" b="0">
          <a:solidFill>
            <a:schemeClr val="bg2"/>
          </a:solidFill>
          <a:effectLst/>
          <a:latin typeface="+mn-lt"/>
          <a:ea typeface="+mn-ea"/>
        </a:defRPr>
      </a:lvl2pPr>
      <a:lvl3pPr marL="537567" indent="-137517" algn="l" defTabSz="1023878" rtl="0" fontAlgn="base">
        <a:lnSpc>
          <a:spcPct val="90000"/>
        </a:lnSpc>
        <a:spcBef>
          <a:spcPct val="35000"/>
        </a:spcBef>
        <a:spcAft>
          <a:spcPct val="0"/>
        </a:spcAft>
        <a:buClr>
          <a:schemeClr val="bg2"/>
        </a:buClr>
        <a:buSzPct val="100000"/>
        <a:buFont typeface="Wingdings" pitchFamily="2" charset="2"/>
        <a:buChar char="§"/>
        <a:defRPr sz="1400" b="0">
          <a:solidFill>
            <a:schemeClr val="bg2"/>
          </a:solidFill>
          <a:effectLst/>
          <a:latin typeface="+mn-lt"/>
          <a:ea typeface="+mn-ea"/>
        </a:defRPr>
      </a:lvl3pPr>
      <a:lvl4pPr marL="1791474" indent="-256282" algn="l" defTabSz="1023878" rtl="0" fontAlgn="base">
        <a:lnSpc>
          <a:spcPct val="90000"/>
        </a:lnSpc>
        <a:spcBef>
          <a:spcPct val="20000"/>
        </a:spcBef>
        <a:spcAft>
          <a:spcPct val="0"/>
        </a:spcAft>
        <a:buClr>
          <a:schemeClr val="bg2"/>
        </a:buClr>
        <a:buChar char="-"/>
        <a:defRPr sz="2500" b="0">
          <a:solidFill>
            <a:schemeClr val="bg2"/>
          </a:solidFill>
          <a:effectLst/>
          <a:latin typeface="+mn-lt"/>
          <a:ea typeface="+mn-ea"/>
        </a:defRPr>
      </a:lvl4pPr>
      <a:lvl5pPr marL="2304038" indent="-256282" algn="l" defTabSz="1023878" rtl="0" fontAlgn="base">
        <a:lnSpc>
          <a:spcPct val="90000"/>
        </a:lnSpc>
        <a:spcBef>
          <a:spcPct val="20000"/>
        </a:spcBef>
        <a:spcAft>
          <a:spcPct val="0"/>
        </a:spcAft>
        <a:buClr>
          <a:schemeClr val="bg2"/>
        </a:buClr>
        <a:buChar char="-"/>
        <a:defRPr sz="2500" b="0">
          <a:solidFill>
            <a:schemeClr val="bg2"/>
          </a:solidFill>
          <a:effectLst/>
          <a:latin typeface="+mn-lt"/>
          <a:ea typeface="+mn-ea"/>
        </a:defRPr>
      </a:lvl5pPr>
      <a:lvl6pPr marL="2664083"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6pPr>
      <a:lvl7pPr marL="3024128"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7pPr>
      <a:lvl8pPr marL="3384173"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8pPr>
      <a:lvl9pPr marL="3744218" indent="-256282" algn="l" defTabSz="1023878" rtl="0" fontAlgn="base">
        <a:lnSpc>
          <a:spcPct val="90000"/>
        </a:lnSpc>
        <a:spcBef>
          <a:spcPct val="20000"/>
        </a:spcBef>
        <a:spcAft>
          <a:spcPct val="0"/>
        </a:spcAft>
        <a:buClr>
          <a:schemeClr val="accent2"/>
        </a:buClr>
        <a:buChar char="-"/>
        <a:defRPr sz="2800" b="1">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360045" rtl="0" eaLnBrk="1" latinLnBrk="0" hangingPunct="1">
        <a:defRPr sz="1400" kern="1200">
          <a:solidFill>
            <a:schemeClr val="tx1"/>
          </a:solidFill>
          <a:latin typeface="+mn-lt"/>
          <a:ea typeface="+mn-ea"/>
          <a:cs typeface="+mn-cs"/>
        </a:defRPr>
      </a:lvl1pPr>
      <a:lvl2pPr marL="360045" algn="l" defTabSz="360045" rtl="0" eaLnBrk="1" latinLnBrk="0" hangingPunct="1">
        <a:defRPr sz="1400" kern="1200">
          <a:solidFill>
            <a:schemeClr val="tx1"/>
          </a:solidFill>
          <a:latin typeface="+mn-lt"/>
          <a:ea typeface="+mn-ea"/>
          <a:cs typeface="+mn-cs"/>
        </a:defRPr>
      </a:lvl2pPr>
      <a:lvl3pPr marL="720090" algn="l" defTabSz="360045" rtl="0" eaLnBrk="1" latinLnBrk="0" hangingPunct="1">
        <a:defRPr sz="1400" kern="1200">
          <a:solidFill>
            <a:schemeClr val="tx1"/>
          </a:solidFill>
          <a:latin typeface="+mn-lt"/>
          <a:ea typeface="+mn-ea"/>
          <a:cs typeface="+mn-cs"/>
        </a:defRPr>
      </a:lvl3pPr>
      <a:lvl4pPr marL="1080135" algn="l" defTabSz="360045" rtl="0" eaLnBrk="1" latinLnBrk="0" hangingPunct="1">
        <a:defRPr sz="1400" kern="1200">
          <a:solidFill>
            <a:schemeClr val="tx1"/>
          </a:solidFill>
          <a:latin typeface="+mn-lt"/>
          <a:ea typeface="+mn-ea"/>
          <a:cs typeface="+mn-cs"/>
        </a:defRPr>
      </a:lvl4pPr>
      <a:lvl5pPr marL="1440180" algn="l" defTabSz="360045" rtl="0" eaLnBrk="1" latinLnBrk="0" hangingPunct="1">
        <a:defRPr sz="1400" kern="1200">
          <a:solidFill>
            <a:schemeClr val="tx1"/>
          </a:solidFill>
          <a:latin typeface="+mn-lt"/>
          <a:ea typeface="+mn-ea"/>
          <a:cs typeface="+mn-cs"/>
        </a:defRPr>
      </a:lvl5pPr>
      <a:lvl6pPr marL="1800225" algn="l" defTabSz="360045" rtl="0" eaLnBrk="1" latinLnBrk="0" hangingPunct="1">
        <a:defRPr sz="1400" kern="1200">
          <a:solidFill>
            <a:schemeClr val="tx1"/>
          </a:solidFill>
          <a:latin typeface="+mn-lt"/>
          <a:ea typeface="+mn-ea"/>
          <a:cs typeface="+mn-cs"/>
        </a:defRPr>
      </a:lvl6pPr>
      <a:lvl7pPr marL="2160270" algn="l" defTabSz="360045" rtl="0" eaLnBrk="1" latinLnBrk="0" hangingPunct="1">
        <a:defRPr sz="1400" kern="1200">
          <a:solidFill>
            <a:schemeClr val="tx1"/>
          </a:solidFill>
          <a:latin typeface="+mn-lt"/>
          <a:ea typeface="+mn-ea"/>
          <a:cs typeface="+mn-cs"/>
        </a:defRPr>
      </a:lvl7pPr>
      <a:lvl8pPr marL="2520315" algn="l" defTabSz="360045" rtl="0" eaLnBrk="1" latinLnBrk="0" hangingPunct="1">
        <a:defRPr sz="1400" kern="1200">
          <a:solidFill>
            <a:schemeClr val="tx1"/>
          </a:solidFill>
          <a:latin typeface="+mn-lt"/>
          <a:ea typeface="+mn-ea"/>
          <a:cs typeface="+mn-cs"/>
        </a:defRPr>
      </a:lvl8pPr>
      <a:lvl9pPr marL="2880360" algn="l" defTabSz="36004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5.xml"/><Relationship Id="rId1" Type="http://schemas.openxmlformats.org/officeDocument/2006/relationships/tags" Target="../tags/tag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6.xml"/><Relationship Id="rId1" Type="http://schemas.openxmlformats.org/officeDocument/2006/relationships/tags" Target="../tags/tag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3.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5.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0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824460" y="3533391"/>
            <a:ext cx="7899816" cy="1430393"/>
          </a:xfrm>
        </p:spPr>
        <p:txBody>
          <a:bodyPr/>
          <a:lstStyle/>
          <a:p>
            <a:pPr lvl="0"/>
            <a:r>
              <a:rPr lang="en-US" b="1" dirty="0">
                <a:solidFill>
                  <a:schemeClr val="bg1">
                    <a:lumMod val="75000"/>
                  </a:schemeClr>
                </a:solidFill>
                <a:cs typeface="Arial" charset="0"/>
              </a:rPr>
              <a:t>State of the </a:t>
            </a:r>
            <a:r>
              <a:rPr lang="en-US" b="1" dirty="0" smtClean="0">
                <a:solidFill>
                  <a:schemeClr val="bg1">
                    <a:lumMod val="75000"/>
                  </a:schemeClr>
                </a:solidFill>
                <a:cs typeface="Arial" charset="0"/>
              </a:rPr>
              <a:t>Art in </a:t>
            </a:r>
            <a:r>
              <a:rPr lang="en-US" b="1" dirty="0">
                <a:solidFill>
                  <a:schemeClr val="bg1">
                    <a:lumMod val="75000"/>
                  </a:schemeClr>
                </a:solidFill>
                <a:cs typeface="Arial" charset="0"/>
              </a:rPr>
              <a:t>Imaging </a:t>
            </a:r>
            <a:r>
              <a:rPr lang="en-US" b="1" dirty="0" smtClean="0">
                <a:solidFill>
                  <a:schemeClr val="bg1">
                    <a:lumMod val="75000"/>
                  </a:schemeClr>
                </a:solidFill>
                <a:cs typeface="Arial" charset="0"/>
              </a:rPr>
              <a:t> in Research and Development - </a:t>
            </a:r>
            <a:r>
              <a:rPr lang="en-US" b="1" dirty="0">
                <a:solidFill>
                  <a:schemeClr val="bg1">
                    <a:lumMod val="75000"/>
                  </a:schemeClr>
                </a:solidFill>
                <a:cs typeface="Arial" charset="0"/>
              </a:rPr>
              <a:t>Pharmacology</a:t>
            </a:r>
          </a:p>
          <a:p>
            <a:pPr lvl="0"/>
            <a:r>
              <a:rPr lang="en-AU" b="1" dirty="0" smtClean="0">
                <a:solidFill>
                  <a:schemeClr val="bg1">
                    <a:lumMod val="75000"/>
                  </a:schemeClr>
                </a:solidFill>
              </a:rPr>
              <a:t>Mark E. Schmidt</a:t>
            </a:r>
          </a:p>
          <a:p>
            <a:pPr lvl="0"/>
            <a:r>
              <a:rPr lang="en-AU" b="1" dirty="0" smtClean="0">
                <a:solidFill>
                  <a:schemeClr val="bg1">
                    <a:lumMod val="75000"/>
                  </a:schemeClr>
                </a:solidFill>
              </a:rPr>
              <a:t>Experimental Medicine</a:t>
            </a:r>
            <a:br>
              <a:rPr lang="en-AU" b="1" dirty="0" smtClean="0">
                <a:solidFill>
                  <a:schemeClr val="bg1">
                    <a:lumMod val="75000"/>
                  </a:schemeClr>
                </a:solidFill>
              </a:rPr>
            </a:br>
            <a:endParaRPr lang="en-US" b="1"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612576" y="1268760"/>
            <a:ext cx="10358478" cy="2451099"/>
          </a:xfrm>
        </p:spPr>
        <p:txBody>
          <a:bodyPr>
            <a:normAutofit/>
          </a:bodyPr>
          <a:lstStyle/>
          <a:p>
            <a:pPr>
              <a:lnSpc>
                <a:spcPct val="140000"/>
              </a:lnSpc>
            </a:pPr>
            <a:r>
              <a:rPr lang="en-US" sz="2400" dirty="0" smtClean="0"/>
              <a:t>Quantification of </a:t>
            </a:r>
            <a:r>
              <a:rPr lang="en-US" sz="2400" baseline="30000" dirty="0" smtClean="0"/>
              <a:t>18</a:t>
            </a:r>
            <a:r>
              <a:rPr lang="en-US" sz="2400" dirty="0" smtClean="0"/>
              <a:t>F-JNJ42259152, </a:t>
            </a:r>
            <a:br>
              <a:rPr lang="en-US" sz="2400" dirty="0" smtClean="0"/>
            </a:br>
            <a:r>
              <a:rPr lang="en-US" sz="2400" dirty="0" smtClean="0"/>
              <a:t>A Novel Phosphodiesterase</a:t>
            </a:r>
            <a:r>
              <a:rPr lang="en-US" sz="2400" dirty="0"/>
              <a:t>-</a:t>
            </a:r>
            <a:r>
              <a:rPr lang="en-US" sz="2400" dirty="0" smtClean="0"/>
              <a:t>10A (PDE10A) PET-tracer : </a:t>
            </a:r>
            <a:br>
              <a:rPr lang="en-US" sz="2400" dirty="0" smtClean="0"/>
            </a:br>
            <a:r>
              <a:rPr lang="en-US" sz="2400" dirty="0"/>
              <a:t>K</a:t>
            </a:r>
            <a:r>
              <a:rPr lang="en-US" sz="2400" dirty="0" smtClean="0"/>
              <a:t>inetic Modeling and Test-Retest in Human Brain</a:t>
            </a:r>
            <a:endParaRPr lang="nl-NL" sz="2400" dirty="0" smtClean="0"/>
          </a:p>
        </p:txBody>
      </p:sp>
      <p:sp>
        <p:nvSpPr>
          <p:cNvPr id="2054" name="Rectangle 5"/>
          <p:cNvSpPr>
            <a:spLocks noChangeArrowheads="1"/>
          </p:cNvSpPr>
          <p:nvPr/>
        </p:nvSpPr>
        <p:spPr bwMode="auto">
          <a:xfrm>
            <a:off x="395536" y="4005064"/>
            <a:ext cx="8501122" cy="1296144"/>
          </a:xfrm>
          <a:prstGeom prst="rect">
            <a:avLst/>
          </a:prstGeom>
          <a:noFill/>
          <a:ln w="9525">
            <a:noFill/>
            <a:miter lim="800000"/>
            <a:headEnd/>
            <a:tailEnd/>
          </a:ln>
        </p:spPr>
        <p:txBody>
          <a:bodyPr/>
          <a:lstStyle/>
          <a:p>
            <a:pPr algn="ctr" eaLnBrk="1" fontAlgn="auto" hangingPunct="1">
              <a:spcBef>
                <a:spcPts val="0"/>
              </a:spcBef>
              <a:spcAft>
                <a:spcPts val="0"/>
              </a:spcAft>
            </a:pPr>
            <a:r>
              <a:rPr lang="nl-BE" sz="1600" u="sng" dirty="0" smtClean="0">
                <a:solidFill>
                  <a:srgbClr val="1F497D"/>
                </a:solidFill>
                <a:latin typeface="Calibri"/>
                <a:ea typeface="+mn-ea"/>
                <a:cs typeface="+mn-cs"/>
              </a:rPr>
              <a:t>K Van Laere </a:t>
            </a:r>
            <a:r>
              <a:rPr lang="nl-BE" sz="1600" baseline="30000" dirty="0" smtClean="0">
                <a:solidFill>
                  <a:srgbClr val="1F497D"/>
                </a:solidFill>
                <a:latin typeface="Calibri"/>
                <a:ea typeface="+mn-ea"/>
                <a:cs typeface="+mn-cs"/>
              </a:rPr>
              <a:t>1</a:t>
            </a:r>
            <a:r>
              <a:rPr lang="nl-BE" sz="1600" dirty="0" smtClean="0">
                <a:solidFill>
                  <a:srgbClr val="1F497D"/>
                </a:solidFill>
                <a:latin typeface="Calibri"/>
                <a:ea typeface="+mn-ea"/>
                <a:cs typeface="+mn-cs"/>
              </a:rPr>
              <a:t>, H </a:t>
            </a:r>
            <a:r>
              <a:rPr lang="nl-BE" sz="1800" dirty="0" smtClean="0">
                <a:solidFill>
                  <a:srgbClr val="1F497D"/>
                </a:solidFill>
                <a:latin typeface="Calibri"/>
                <a:ea typeface="+mn-ea"/>
                <a:cs typeface="+mn-cs"/>
              </a:rPr>
              <a:t>Hudyana</a:t>
            </a:r>
            <a:r>
              <a:rPr lang="nl-BE" sz="1800" baseline="30000" dirty="0" smtClean="0">
                <a:solidFill>
                  <a:srgbClr val="1F497D"/>
                </a:solidFill>
                <a:latin typeface="Calibri"/>
                <a:ea typeface="+mn-ea"/>
                <a:cs typeface="+mn-cs"/>
              </a:rPr>
              <a:t>1</a:t>
            </a:r>
            <a:r>
              <a:rPr lang="nl-BE" sz="1800" dirty="0" smtClean="0">
                <a:solidFill>
                  <a:srgbClr val="1F497D"/>
                </a:solidFill>
                <a:latin typeface="Calibri"/>
                <a:ea typeface="+mn-ea"/>
                <a:cs typeface="+mn-cs"/>
              </a:rPr>
              <a:t>, R Ahmad</a:t>
            </a:r>
            <a:r>
              <a:rPr lang="nl-BE" sz="1800" baseline="30000" dirty="0" smtClean="0">
                <a:solidFill>
                  <a:srgbClr val="1F497D"/>
                </a:solidFill>
                <a:latin typeface="Calibri"/>
                <a:ea typeface="+mn-ea"/>
                <a:cs typeface="+mn-cs"/>
              </a:rPr>
              <a:t>1</a:t>
            </a:r>
            <a:r>
              <a:rPr lang="nl-BE" sz="1800" dirty="0" smtClean="0">
                <a:solidFill>
                  <a:srgbClr val="1F497D"/>
                </a:solidFill>
                <a:latin typeface="Calibri"/>
                <a:ea typeface="+mn-ea"/>
                <a:cs typeface="+mn-cs"/>
              </a:rPr>
              <a:t>, K Dubois</a:t>
            </a:r>
            <a:r>
              <a:rPr lang="nl-BE" sz="1800" baseline="30000" dirty="0" smtClean="0">
                <a:solidFill>
                  <a:srgbClr val="1F497D"/>
                </a:solidFill>
                <a:latin typeface="Calibri"/>
                <a:ea typeface="+mn-ea"/>
                <a:cs typeface="+mn-cs"/>
              </a:rPr>
              <a:t>2</a:t>
            </a:r>
            <a:r>
              <a:rPr lang="nl-BE" sz="1800" dirty="0" smtClean="0">
                <a:solidFill>
                  <a:srgbClr val="1F497D"/>
                </a:solidFill>
                <a:latin typeface="Calibri"/>
                <a:ea typeface="+mn-ea"/>
                <a:cs typeface="+mn-cs"/>
              </a:rPr>
              <a:t>, M Schmidt</a:t>
            </a:r>
            <a:r>
              <a:rPr lang="nl-BE" sz="1800" baseline="30000" dirty="0" smtClean="0">
                <a:solidFill>
                  <a:srgbClr val="1F497D"/>
                </a:solidFill>
                <a:latin typeface="Calibri"/>
                <a:ea typeface="+mn-ea"/>
                <a:cs typeface="+mn-cs"/>
              </a:rPr>
              <a:t>2</a:t>
            </a:r>
            <a:r>
              <a:rPr lang="nl-BE" sz="1800" dirty="0" smtClean="0">
                <a:solidFill>
                  <a:srgbClr val="1F497D"/>
                </a:solidFill>
                <a:latin typeface="Calibri"/>
                <a:ea typeface="+mn-ea"/>
                <a:cs typeface="+mn-cs"/>
              </a:rPr>
              <a:t>, G Bormans</a:t>
            </a:r>
            <a:r>
              <a:rPr lang="nl-BE" sz="1800" baseline="30000" dirty="0" smtClean="0">
                <a:solidFill>
                  <a:srgbClr val="1F497D"/>
                </a:solidFill>
                <a:latin typeface="Calibri"/>
                <a:ea typeface="+mn-ea"/>
                <a:cs typeface="+mn-cs"/>
              </a:rPr>
              <a:t>3</a:t>
            </a:r>
            <a:r>
              <a:rPr lang="nl-BE" sz="1800" dirty="0">
                <a:solidFill>
                  <a:srgbClr val="1F497D"/>
                </a:solidFill>
                <a:latin typeface="Calibri"/>
                <a:ea typeface="+mn-ea"/>
                <a:cs typeface="+mn-cs"/>
              </a:rPr>
              <a:t> </a:t>
            </a:r>
            <a:r>
              <a:rPr lang="nl-BE" sz="1800" dirty="0" smtClean="0">
                <a:solidFill>
                  <a:srgbClr val="1F497D"/>
                </a:solidFill>
                <a:latin typeface="Calibri"/>
                <a:ea typeface="+mn-ea"/>
                <a:cs typeface="+mn-cs"/>
              </a:rPr>
              <a:t>and M Koole</a:t>
            </a:r>
            <a:r>
              <a:rPr lang="nl-BE" sz="1800" baseline="30000" dirty="0" smtClean="0">
                <a:solidFill>
                  <a:srgbClr val="1F497D"/>
                </a:solidFill>
                <a:latin typeface="Calibri"/>
                <a:ea typeface="+mn-ea"/>
                <a:cs typeface="+mn-cs"/>
              </a:rPr>
              <a:t>1</a:t>
            </a:r>
          </a:p>
          <a:p>
            <a:pPr algn="ctr" eaLnBrk="1" fontAlgn="auto" hangingPunct="1">
              <a:spcBef>
                <a:spcPts val="0"/>
              </a:spcBef>
              <a:spcAft>
                <a:spcPts val="0"/>
              </a:spcAft>
            </a:pPr>
            <a:endParaRPr lang="nl-BE" sz="800" baseline="30000" dirty="0">
              <a:solidFill>
                <a:prstClr val="black"/>
              </a:solidFill>
              <a:latin typeface="Calibri"/>
              <a:ea typeface="+mn-ea"/>
              <a:cs typeface="+mn-cs"/>
            </a:endParaRPr>
          </a:p>
          <a:p>
            <a:pPr algn="ctr" eaLnBrk="1" fontAlgn="auto" hangingPunct="1">
              <a:spcBef>
                <a:spcPts val="0"/>
              </a:spcBef>
              <a:spcAft>
                <a:spcPts val="0"/>
              </a:spcAft>
            </a:pPr>
            <a:endParaRPr lang="nl-BE" sz="800" baseline="30000" dirty="0" smtClean="0">
              <a:solidFill>
                <a:prstClr val="black"/>
              </a:solidFill>
              <a:latin typeface="Calibri"/>
              <a:ea typeface="+mn-ea"/>
              <a:cs typeface="+mn-cs"/>
            </a:endParaRPr>
          </a:p>
          <a:p>
            <a:pPr algn="ctr" eaLnBrk="1" fontAlgn="auto" hangingPunct="1">
              <a:spcBef>
                <a:spcPts val="0"/>
              </a:spcBef>
              <a:spcAft>
                <a:spcPts val="0"/>
              </a:spcAft>
            </a:pPr>
            <a:endParaRPr lang="en-US" sz="800" baseline="30000" dirty="0" smtClean="0">
              <a:solidFill>
                <a:prstClr val="black"/>
              </a:solidFill>
              <a:latin typeface="Calibri"/>
              <a:ea typeface="+mn-ea"/>
              <a:cs typeface="+mn-cs"/>
            </a:endParaRPr>
          </a:p>
          <a:p>
            <a:pPr algn="ctr" eaLnBrk="1" fontAlgn="auto" hangingPunct="1">
              <a:spcBef>
                <a:spcPts val="0"/>
              </a:spcBef>
              <a:spcAft>
                <a:spcPts val="0"/>
              </a:spcAft>
            </a:pPr>
            <a:endParaRPr lang="en-US" sz="600" dirty="0" smtClean="0">
              <a:solidFill>
                <a:prstClr val="black"/>
              </a:solidFill>
              <a:latin typeface="Calibri"/>
              <a:ea typeface="+mn-ea"/>
              <a:cs typeface="+mn-cs"/>
            </a:endParaRPr>
          </a:p>
          <a:p>
            <a:pPr algn="ctr" eaLnBrk="1" fontAlgn="auto" hangingPunct="1">
              <a:spcBef>
                <a:spcPts val="0"/>
              </a:spcBef>
              <a:spcAft>
                <a:spcPts val="0"/>
              </a:spcAft>
            </a:pPr>
            <a:r>
              <a:rPr lang="en-US" sz="1400" baseline="30000" dirty="0" smtClean="0">
                <a:solidFill>
                  <a:prstClr val="black"/>
                </a:solidFill>
                <a:latin typeface="Calibri"/>
                <a:ea typeface="+mn-ea"/>
                <a:cs typeface="+mn-cs"/>
              </a:rPr>
              <a:t>1</a:t>
            </a:r>
            <a:r>
              <a:rPr lang="en-US" sz="1400" dirty="0" smtClean="0">
                <a:solidFill>
                  <a:prstClr val="black"/>
                </a:solidFill>
                <a:latin typeface="Calibri"/>
                <a:ea typeface="+mn-ea"/>
                <a:cs typeface="+mn-cs"/>
              </a:rPr>
              <a:t> Division of Nuclear Medicine, University Hospital Leuven, Belgium</a:t>
            </a:r>
          </a:p>
          <a:p>
            <a:pPr algn="ctr" eaLnBrk="1" fontAlgn="auto" hangingPunct="1">
              <a:spcBef>
                <a:spcPts val="0"/>
              </a:spcBef>
              <a:spcAft>
                <a:spcPts val="0"/>
              </a:spcAft>
            </a:pPr>
            <a:r>
              <a:rPr lang="en-US" sz="1400" baseline="30000" dirty="0" smtClean="0">
                <a:solidFill>
                  <a:prstClr val="black"/>
                </a:solidFill>
                <a:latin typeface="Calibri"/>
                <a:ea typeface="+mn-ea"/>
                <a:cs typeface="+mn-cs"/>
              </a:rPr>
              <a:t>2</a:t>
            </a:r>
            <a:r>
              <a:rPr lang="en-US" sz="1400" dirty="0" smtClean="0">
                <a:solidFill>
                  <a:prstClr val="black"/>
                </a:solidFill>
                <a:latin typeface="Calibri"/>
                <a:ea typeface="+mn-ea"/>
                <a:cs typeface="+mn-cs"/>
              </a:rPr>
              <a:t> Janssen </a:t>
            </a:r>
            <a:r>
              <a:rPr lang="en-US" sz="1400" dirty="0" err="1" smtClean="0">
                <a:solidFill>
                  <a:prstClr val="black"/>
                </a:solidFill>
                <a:latin typeface="Calibri"/>
                <a:ea typeface="+mn-ea"/>
                <a:cs typeface="+mn-cs"/>
              </a:rPr>
              <a:t>Pharmaceutica</a:t>
            </a:r>
            <a:r>
              <a:rPr lang="en-US" sz="1400" dirty="0" smtClean="0">
                <a:solidFill>
                  <a:prstClr val="black"/>
                </a:solidFill>
                <a:latin typeface="Calibri"/>
                <a:ea typeface="+mn-ea"/>
                <a:cs typeface="+mn-cs"/>
              </a:rPr>
              <a:t> R&amp;D, </a:t>
            </a:r>
            <a:r>
              <a:rPr lang="en-US" sz="1400" dirty="0" err="1" smtClean="0">
                <a:solidFill>
                  <a:prstClr val="black"/>
                </a:solidFill>
                <a:latin typeface="Calibri"/>
                <a:ea typeface="+mn-ea"/>
                <a:cs typeface="+mn-cs"/>
              </a:rPr>
              <a:t>Beerse</a:t>
            </a:r>
            <a:r>
              <a:rPr lang="en-US" sz="1400" dirty="0" smtClean="0">
                <a:solidFill>
                  <a:prstClr val="black"/>
                </a:solidFill>
                <a:latin typeface="Calibri"/>
                <a:ea typeface="+mn-ea"/>
                <a:cs typeface="+mn-cs"/>
              </a:rPr>
              <a:t>, Belgium</a:t>
            </a:r>
          </a:p>
          <a:p>
            <a:pPr algn="ctr" eaLnBrk="1" fontAlgn="auto" hangingPunct="1">
              <a:spcBef>
                <a:spcPts val="0"/>
              </a:spcBef>
              <a:spcAft>
                <a:spcPts val="0"/>
              </a:spcAft>
            </a:pPr>
            <a:r>
              <a:rPr lang="en-US" sz="1400" baseline="30000" dirty="0">
                <a:solidFill>
                  <a:prstClr val="black"/>
                </a:solidFill>
                <a:latin typeface="Calibri"/>
                <a:ea typeface="+mn-ea"/>
                <a:cs typeface="+mn-cs"/>
              </a:rPr>
              <a:t>3</a:t>
            </a:r>
            <a:r>
              <a:rPr lang="en-US" sz="1400" baseline="30000" dirty="0" smtClean="0">
                <a:solidFill>
                  <a:prstClr val="black"/>
                </a:solidFill>
                <a:latin typeface="Calibri"/>
                <a:ea typeface="+mn-ea"/>
                <a:cs typeface="+mn-cs"/>
              </a:rPr>
              <a:t> </a:t>
            </a:r>
            <a:r>
              <a:rPr lang="en-US" sz="1400" dirty="0" smtClean="0">
                <a:solidFill>
                  <a:prstClr val="black"/>
                </a:solidFill>
                <a:latin typeface="Calibri"/>
                <a:ea typeface="+mn-ea"/>
                <a:cs typeface="+mn-cs"/>
              </a:rPr>
              <a:t>Laboratory for </a:t>
            </a:r>
            <a:r>
              <a:rPr lang="en-US" sz="1400" dirty="0" err="1" smtClean="0">
                <a:solidFill>
                  <a:prstClr val="black"/>
                </a:solidFill>
                <a:latin typeface="Calibri"/>
                <a:ea typeface="+mn-ea"/>
                <a:cs typeface="+mn-cs"/>
              </a:rPr>
              <a:t>Radiopharmacy</a:t>
            </a:r>
            <a:r>
              <a:rPr lang="en-US" sz="1400" dirty="0" smtClean="0">
                <a:solidFill>
                  <a:prstClr val="black"/>
                </a:solidFill>
                <a:latin typeface="Calibri"/>
                <a:ea typeface="+mn-ea"/>
                <a:cs typeface="+mn-cs"/>
              </a:rPr>
              <a:t>, KU Leuven, Belgium</a:t>
            </a:r>
            <a:endParaRPr lang="en-US" sz="1400" dirty="0">
              <a:solidFill>
                <a:prstClr val="black"/>
              </a:solidFill>
              <a:latin typeface="Calibri"/>
              <a:ea typeface="+mn-ea"/>
              <a:cs typeface="+mn-cs"/>
            </a:endParaRPr>
          </a:p>
          <a:p>
            <a:pPr algn="ctr" eaLnBrk="1" fontAlgn="auto" hangingPunct="1">
              <a:spcBef>
                <a:spcPts val="0"/>
              </a:spcBef>
              <a:spcAft>
                <a:spcPts val="0"/>
              </a:spcAft>
            </a:pPr>
            <a:r>
              <a:rPr lang="en-US" sz="1200" baseline="30000" dirty="0" smtClean="0">
                <a:solidFill>
                  <a:prstClr val="black"/>
                </a:solidFill>
                <a:latin typeface="Calibri"/>
                <a:ea typeface="+mn-ea"/>
                <a:cs typeface="+mn-cs"/>
              </a:rPr>
              <a:t>3</a:t>
            </a:r>
            <a:endParaRPr lang="en-US" sz="1200" dirty="0" smtClean="0">
              <a:solidFill>
                <a:prstClr val="black"/>
              </a:solidFill>
              <a:latin typeface="Calibri"/>
              <a:ea typeface="+mn-ea"/>
              <a:cs typeface="+mn-cs"/>
            </a:endParaRPr>
          </a:p>
        </p:txBody>
      </p:sp>
      <p:sp>
        <p:nvSpPr>
          <p:cNvPr id="19" name="Date Placeholder 16"/>
          <p:cNvSpPr txBox="1">
            <a:spLocks/>
          </p:cNvSpPr>
          <p:nvPr/>
        </p:nvSpPr>
        <p:spPr bwMode="auto">
          <a:xfrm>
            <a:off x="2411760" y="6093296"/>
            <a:ext cx="4214842" cy="428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r>
              <a:rPr lang="nl-BE" sz="1600" dirty="0" smtClean="0">
                <a:solidFill>
                  <a:prstClr val="black"/>
                </a:solidFill>
                <a:latin typeface="Calibri"/>
                <a:ea typeface="+mn-ea"/>
                <a:cs typeface="+mn-cs"/>
              </a:rPr>
              <a:t>SNM Annual Meeting, Miami, Florida 2012</a:t>
            </a:r>
            <a:endParaRPr lang="nl-NL" sz="1600" dirty="0">
              <a:solidFill>
                <a:prstClr val="black"/>
              </a:solidFill>
              <a:latin typeface="Calibri"/>
              <a:ea typeface="+mn-ea"/>
              <a:cs typeface="+mn-cs"/>
            </a:endParaRPr>
          </a:p>
        </p:txBody>
      </p:sp>
      <p:pic>
        <p:nvPicPr>
          <p:cNvPr id="5" name="Picture 3"/>
          <p:cNvPicPr>
            <a:picLocks noChangeAspect="1" noChangeArrowheads="1"/>
          </p:cNvPicPr>
          <p:nvPr/>
        </p:nvPicPr>
        <p:blipFill>
          <a:blip r:embed="rId4" cstate="print"/>
          <a:srcRect/>
          <a:stretch>
            <a:fillRect/>
          </a:stretch>
        </p:blipFill>
        <p:spPr bwMode="auto">
          <a:xfrm>
            <a:off x="5436096" y="116632"/>
            <a:ext cx="1788658" cy="1145859"/>
          </a:xfrm>
          <a:prstGeom prst="rect">
            <a:avLst/>
          </a:prstGeom>
          <a:noFill/>
          <a:ln w="12700" cap="flat" cmpd="sng">
            <a:noFill/>
            <a:prstDash val="solid"/>
            <a:miter lim="800000"/>
            <a:headEnd/>
            <a:tailEnd/>
          </a:ln>
          <a:effectLst/>
        </p:spPr>
      </p:pic>
      <p:sp>
        <p:nvSpPr>
          <p:cNvPr id="2" name="Tijdelijke aanduiding voor dianummer 1"/>
          <p:cNvSpPr>
            <a:spLocks noGrp="1"/>
          </p:cNvSpPr>
          <p:nvPr>
            <p:ph type="sldNum" sz="quarter" idx="12"/>
          </p:nvPr>
        </p:nvSpPr>
        <p:spPr/>
        <p:txBody>
          <a:bodyPr/>
          <a:lstStyle/>
          <a:p>
            <a:fld id="{BC7C05C8-078F-462C-A520-B87FA2CD3E08}" type="slidenum">
              <a:rPr lang="en-US" smtClean="0">
                <a:solidFill>
                  <a:prstClr val="black">
                    <a:tint val="75000"/>
                  </a:prstClr>
                </a:solidFill>
              </a:rPr>
              <a:pPr/>
              <a:t>10</a:t>
            </a:fld>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1074733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Grp="1" noChangeArrowheads="1"/>
          </p:cNvSpPr>
          <p:nvPr>
            <p:ph type="title"/>
          </p:nvPr>
        </p:nvSpPr>
        <p:spPr>
          <a:xfrm>
            <a:off x="571472" y="214290"/>
            <a:ext cx="7786742" cy="685800"/>
          </a:xfrm>
        </p:spPr>
        <p:txBody>
          <a:bodyPr>
            <a:normAutofit/>
          </a:bodyPr>
          <a:lstStyle/>
          <a:p>
            <a:r>
              <a:rPr lang="en-US" dirty="0" err="1" smtClean="0">
                <a:solidFill>
                  <a:srgbClr val="C0504D"/>
                </a:solidFill>
              </a:rPr>
              <a:t>Phosphodiesterase</a:t>
            </a:r>
            <a:r>
              <a:rPr lang="en-US" dirty="0" smtClean="0">
                <a:solidFill>
                  <a:srgbClr val="C0504D"/>
                </a:solidFill>
              </a:rPr>
              <a:t> 10A (PDE10A) </a:t>
            </a:r>
            <a:endParaRPr lang="nl-NL" dirty="0" smtClean="0">
              <a:solidFill>
                <a:srgbClr val="C0504D"/>
              </a:solidFill>
            </a:endParaRPr>
          </a:p>
        </p:txBody>
      </p:sp>
      <p:sp>
        <p:nvSpPr>
          <p:cNvPr id="175107" name="Rectangle 3"/>
          <p:cNvSpPr>
            <a:spLocks noGrp="1" noChangeArrowheads="1"/>
          </p:cNvSpPr>
          <p:nvPr>
            <p:ph type="body" idx="1"/>
          </p:nvPr>
        </p:nvSpPr>
        <p:spPr>
          <a:xfrm>
            <a:off x="214282" y="1000108"/>
            <a:ext cx="8562979" cy="3946536"/>
          </a:xfrm>
        </p:spPr>
        <p:txBody>
          <a:bodyPr/>
          <a:lstStyle/>
          <a:p>
            <a:pPr>
              <a:lnSpc>
                <a:spcPct val="180000"/>
              </a:lnSpc>
              <a:buClr>
                <a:srgbClr val="C00000"/>
              </a:buClr>
              <a:buFont typeface="Wingdings" pitchFamily="2" charset="2"/>
              <a:buChar char="Ø"/>
            </a:pPr>
            <a:endParaRPr lang="en-US" sz="1000" dirty="0" smtClean="0">
              <a:solidFill>
                <a:schemeClr val="accent4"/>
              </a:solidFill>
            </a:endParaRPr>
          </a:p>
          <a:p>
            <a:pPr lvl="1">
              <a:lnSpc>
                <a:spcPct val="110000"/>
              </a:lnSpc>
              <a:buNone/>
            </a:pPr>
            <a:r>
              <a:rPr lang="en-US" sz="1000" i="1" dirty="0" smtClean="0">
                <a:solidFill>
                  <a:schemeClr val="accent4"/>
                </a:solidFill>
              </a:rPr>
              <a:t>        </a:t>
            </a:r>
            <a:endParaRPr lang="en-US" sz="1600" dirty="0" smtClean="0">
              <a:solidFill>
                <a:schemeClr val="accent4"/>
              </a:solidFill>
            </a:endParaRPr>
          </a:p>
          <a:p>
            <a:pPr lvl="2">
              <a:lnSpc>
                <a:spcPct val="80000"/>
              </a:lnSpc>
              <a:buNone/>
            </a:pPr>
            <a:endParaRPr lang="nl-BE" sz="1200" dirty="0" smtClean="0">
              <a:solidFill>
                <a:schemeClr val="accent4"/>
              </a:solidFill>
              <a:cs typeface="Tahoma" pitchFamily="34" charset="0"/>
              <a:sym typeface="Wingdings" pitchFamily="2" charset="2"/>
            </a:endParaRPr>
          </a:p>
          <a:p>
            <a:pPr lvl="2">
              <a:lnSpc>
                <a:spcPct val="80000"/>
              </a:lnSpc>
              <a:buNone/>
            </a:pPr>
            <a:endParaRPr lang="nl-BE" sz="1200" dirty="0" smtClean="0">
              <a:solidFill>
                <a:schemeClr val="accent4"/>
              </a:solidFill>
              <a:cs typeface="Tahoma" pitchFamily="34" charset="0"/>
              <a:sym typeface="Wingdings" pitchFamily="2" charset="2"/>
            </a:endParaRPr>
          </a:p>
        </p:txBody>
      </p:sp>
      <p:sp>
        <p:nvSpPr>
          <p:cNvPr id="175109" name="Text Box 5"/>
          <p:cNvSpPr txBox="1">
            <a:spLocks noChangeArrowheads="1"/>
          </p:cNvSpPr>
          <p:nvPr/>
        </p:nvSpPr>
        <p:spPr bwMode="auto">
          <a:xfrm>
            <a:off x="7793038" y="2781300"/>
            <a:ext cx="184150" cy="482600"/>
          </a:xfrm>
          <a:prstGeom prst="rect">
            <a:avLst/>
          </a:prstGeom>
          <a:noFill/>
          <a:ln w="12700">
            <a:noFill/>
            <a:miter lim="800000"/>
            <a:headEnd/>
            <a:tailEnd/>
          </a:ln>
          <a:effectLst/>
        </p:spPr>
        <p:txBody>
          <a:bodyPr wrap="none">
            <a:spAutoFit/>
          </a:bodyPr>
          <a:lstStyle/>
          <a:p>
            <a:pPr algn="l" eaLnBrk="1" fontAlgn="auto" hangingPunct="1">
              <a:spcBef>
                <a:spcPts val="0"/>
              </a:spcBef>
              <a:spcAft>
                <a:spcPts val="0"/>
              </a:spcAft>
              <a:defRPr/>
            </a:pPr>
            <a:endParaRPr lang="nl-NL" sz="1800">
              <a:solidFill>
                <a:prstClr val="black"/>
              </a:solidFill>
              <a:effectLst>
                <a:outerShdw blurRad="38100" dist="38100" dir="2700000" algn="tl">
                  <a:srgbClr val="FFFFFF"/>
                </a:outerShdw>
              </a:effectLst>
              <a:latin typeface="Calibri"/>
              <a:ea typeface="+mn-ea"/>
              <a:cs typeface="+mn-cs"/>
            </a:endParaRPr>
          </a:p>
        </p:txBody>
      </p:sp>
      <p:sp>
        <p:nvSpPr>
          <p:cNvPr id="14" name="TextBox 13"/>
          <p:cNvSpPr txBox="1"/>
          <p:nvPr/>
        </p:nvSpPr>
        <p:spPr>
          <a:xfrm>
            <a:off x="323528" y="1124744"/>
            <a:ext cx="8643998" cy="5558445"/>
          </a:xfrm>
          <a:prstGeom prst="rect">
            <a:avLst/>
          </a:prstGeom>
          <a:noFill/>
        </p:spPr>
        <p:txBody>
          <a:bodyPr wrap="square" rtlCol="0">
            <a:spAutoFit/>
          </a:bodyPr>
          <a:lstStyle/>
          <a:p>
            <a:pPr marL="342900" indent="-342900" algn="l" eaLnBrk="1" fontAlgn="auto" hangingPunct="1">
              <a:spcBef>
                <a:spcPts val="0"/>
              </a:spcBef>
              <a:spcAft>
                <a:spcPts val="0"/>
              </a:spcAft>
              <a:buClr>
                <a:srgbClr val="C00000"/>
              </a:buClr>
              <a:buFont typeface="Wingdings" pitchFamily="2" charset="2"/>
              <a:buChar char="Ø"/>
            </a:pPr>
            <a:r>
              <a:rPr lang="nl-BE" sz="1800" dirty="0" smtClean="0">
                <a:solidFill>
                  <a:prstClr val="black"/>
                </a:solidFill>
                <a:latin typeface="Calibri"/>
                <a:ea typeface="+mn-ea"/>
                <a:cs typeface="+mn-cs"/>
              </a:rPr>
              <a:t>Cyclic nucleotide phosphodiesterase superfamily</a:t>
            </a:r>
          </a:p>
          <a:p>
            <a:pPr marL="342900" indent="-342900" algn="l" eaLnBrk="1" fontAlgn="auto" hangingPunct="1">
              <a:spcBef>
                <a:spcPts val="0"/>
              </a:spcBef>
              <a:spcAft>
                <a:spcPts val="0"/>
              </a:spcAft>
              <a:buClr>
                <a:srgbClr val="C00000"/>
              </a:buClr>
              <a:buFont typeface="Wingdings" pitchFamily="2" charset="2"/>
              <a:buChar char="Ø"/>
            </a:pPr>
            <a:endParaRPr lang="nl-BE" sz="1800" dirty="0" smtClean="0">
              <a:solidFill>
                <a:prstClr val="black"/>
              </a:solidFill>
              <a:latin typeface="Calibri"/>
              <a:ea typeface="+mn-ea"/>
              <a:cs typeface="+mn-cs"/>
            </a:endParaRPr>
          </a:p>
          <a:p>
            <a:pPr marL="342900" indent="-342900" algn="l" eaLnBrk="1" fontAlgn="auto" hangingPunct="1">
              <a:spcBef>
                <a:spcPts val="0"/>
              </a:spcBef>
              <a:spcAft>
                <a:spcPts val="0"/>
              </a:spcAft>
              <a:buClr>
                <a:srgbClr val="C00000"/>
              </a:buClr>
              <a:buFont typeface="Wingdings" pitchFamily="2" charset="2"/>
              <a:buChar char="Ø"/>
            </a:pPr>
            <a:r>
              <a:rPr lang="nl-BE" sz="1800" dirty="0" smtClean="0">
                <a:solidFill>
                  <a:prstClr val="black"/>
                </a:solidFill>
                <a:latin typeface="Calibri"/>
                <a:ea typeface="+mn-ea"/>
                <a:cs typeface="+mn-cs"/>
              </a:rPr>
              <a:t>Dual substrate enzyme: hydrolization of cAMP &amp; cGMP</a:t>
            </a:r>
            <a:br>
              <a:rPr lang="nl-BE" sz="1800" dirty="0" smtClean="0">
                <a:solidFill>
                  <a:prstClr val="black"/>
                </a:solidFill>
                <a:latin typeface="Calibri"/>
                <a:ea typeface="+mn-ea"/>
                <a:cs typeface="+mn-cs"/>
              </a:rPr>
            </a:br>
            <a:r>
              <a:rPr lang="nl-BE" sz="1400" dirty="0" smtClean="0">
                <a:solidFill>
                  <a:prstClr val="black"/>
                </a:solidFill>
                <a:latin typeface="Calibri"/>
                <a:ea typeface="+mn-ea"/>
                <a:cs typeface="+mn-cs"/>
              </a:rPr>
              <a:t>(Fujishige </a:t>
            </a:r>
            <a:r>
              <a:rPr lang="nl-BE" sz="1400" dirty="0">
                <a:solidFill>
                  <a:prstClr val="black"/>
                </a:solidFill>
                <a:latin typeface="Calibri"/>
                <a:ea typeface="+mn-ea"/>
                <a:cs typeface="+mn-cs"/>
              </a:rPr>
              <a:t>et al. </a:t>
            </a:r>
            <a:r>
              <a:rPr lang="nl-BE" sz="1400" dirty="0" smtClean="0">
                <a:solidFill>
                  <a:prstClr val="black"/>
                </a:solidFill>
                <a:latin typeface="Calibri"/>
                <a:ea typeface="+mn-ea"/>
                <a:cs typeface="+mn-cs"/>
              </a:rPr>
              <a:t>1999; </a:t>
            </a:r>
            <a:r>
              <a:rPr lang="nl-BE" sz="1400" dirty="0">
                <a:solidFill>
                  <a:prstClr val="black"/>
                </a:solidFill>
                <a:latin typeface="Calibri"/>
                <a:ea typeface="+mn-ea"/>
                <a:cs typeface="+mn-cs"/>
              </a:rPr>
              <a:t>Bender et al. </a:t>
            </a:r>
            <a:r>
              <a:rPr lang="nl-BE" sz="1400" dirty="0" smtClean="0">
                <a:solidFill>
                  <a:prstClr val="black"/>
                </a:solidFill>
                <a:latin typeface="Calibri"/>
                <a:ea typeface="+mn-ea"/>
                <a:cs typeface="+mn-cs"/>
              </a:rPr>
              <a:t>2006)</a:t>
            </a:r>
          </a:p>
          <a:p>
            <a:pPr marL="342900" indent="-342900" algn="l" eaLnBrk="1" fontAlgn="auto" hangingPunct="1">
              <a:spcBef>
                <a:spcPts val="0"/>
              </a:spcBef>
              <a:spcAft>
                <a:spcPts val="0"/>
              </a:spcAft>
              <a:buClr>
                <a:srgbClr val="C00000"/>
              </a:buClr>
            </a:pPr>
            <a:endParaRPr lang="nl-BE" sz="1400" dirty="0" smtClean="0">
              <a:solidFill>
                <a:prstClr val="black"/>
              </a:solidFill>
              <a:latin typeface="Calibri"/>
              <a:ea typeface="+mn-ea"/>
              <a:cs typeface="+mn-cs"/>
            </a:endParaRPr>
          </a:p>
          <a:p>
            <a:pPr marL="342900" indent="-342900" algn="l" eaLnBrk="1" fontAlgn="auto" hangingPunct="1">
              <a:spcBef>
                <a:spcPts val="0"/>
              </a:spcBef>
              <a:spcAft>
                <a:spcPts val="0"/>
              </a:spcAft>
              <a:buClr>
                <a:srgbClr val="C00000"/>
              </a:buClr>
              <a:buFont typeface="Wingdings" pitchFamily="2" charset="2"/>
              <a:buChar char="Ø"/>
            </a:pPr>
            <a:r>
              <a:rPr lang="nl-BE" sz="1800" dirty="0" smtClean="0">
                <a:solidFill>
                  <a:prstClr val="black"/>
                </a:solidFill>
                <a:latin typeface="Calibri"/>
                <a:ea typeface="+mn-ea"/>
                <a:cs typeface="+mn-cs"/>
              </a:rPr>
              <a:t>Coupled to D2 and D1 dopamine receptors</a:t>
            </a:r>
            <a:r>
              <a:rPr lang="nl-BE" sz="1400" dirty="0">
                <a:solidFill>
                  <a:prstClr val="black"/>
                </a:solidFill>
                <a:latin typeface="Calibri"/>
                <a:ea typeface="+mn-ea"/>
                <a:cs typeface="+mn-cs"/>
              </a:rPr>
              <a:t/>
            </a:r>
            <a:br>
              <a:rPr lang="nl-BE" sz="1400" dirty="0">
                <a:solidFill>
                  <a:prstClr val="black"/>
                </a:solidFill>
                <a:latin typeface="Calibri"/>
                <a:ea typeface="+mn-ea"/>
                <a:cs typeface="+mn-cs"/>
              </a:rPr>
            </a:br>
            <a:endParaRPr lang="nl-BE" sz="1400" dirty="0" smtClean="0">
              <a:solidFill>
                <a:prstClr val="black"/>
              </a:solidFill>
              <a:latin typeface="Calibri"/>
              <a:ea typeface="+mn-ea"/>
              <a:cs typeface="+mn-cs"/>
            </a:endParaRPr>
          </a:p>
          <a:p>
            <a:pPr marL="342900" indent="-342900" algn="l" eaLnBrk="1" fontAlgn="auto" hangingPunct="1">
              <a:spcBef>
                <a:spcPts val="0"/>
              </a:spcBef>
              <a:spcAft>
                <a:spcPts val="0"/>
              </a:spcAft>
              <a:buClr>
                <a:srgbClr val="C00000"/>
              </a:buClr>
              <a:buFont typeface="Wingdings" pitchFamily="2" charset="2"/>
              <a:buChar char="Ø"/>
            </a:pPr>
            <a:r>
              <a:rPr lang="nl-BE" sz="1800" dirty="0" smtClean="0">
                <a:solidFill>
                  <a:prstClr val="black"/>
                </a:solidFill>
                <a:latin typeface="Calibri"/>
                <a:ea typeface="+mn-ea"/>
                <a:cs typeface="+mn-cs"/>
              </a:rPr>
              <a:t>Restricted distribution</a:t>
            </a:r>
            <a:r>
              <a:rPr lang="nl-BE" sz="1800" dirty="0">
                <a:solidFill>
                  <a:prstClr val="black"/>
                </a:solidFill>
                <a:latin typeface="Calibri"/>
                <a:ea typeface="+mn-ea"/>
                <a:cs typeface="+mn-cs"/>
              </a:rPr>
              <a:t> </a:t>
            </a:r>
            <a:r>
              <a:rPr lang="nl-BE" sz="1800" dirty="0" smtClean="0">
                <a:solidFill>
                  <a:prstClr val="black"/>
                </a:solidFill>
                <a:latin typeface="Calibri"/>
                <a:ea typeface="+mn-ea"/>
                <a:cs typeface="+mn-cs"/>
              </a:rPr>
              <a:t>in the human </a:t>
            </a:r>
            <a:r>
              <a:rPr lang="nl-BE" sz="1800" dirty="0">
                <a:solidFill>
                  <a:prstClr val="black"/>
                </a:solidFill>
                <a:latin typeface="Calibri"/>
                <a:ea typeface="+mn-ea"/>
                <a:cs typeface="+mn-cs"/>
              </a:rPr>
              <a:t>body </a:t>
            </a:r>
            <a:r>
              <a:rPr lang="nl-BE" sz="1400" dirty="0">
                <a:solidFill>
                  <a:prstClr val="black"/>
                </a:solidFill>
                <a:latin typeface="Calibri"/>
                <a:ea typeface="+mn-ea"/>
                <a:cs typeface="+mn-cs"/>
              </a:rPr>
              <a:t>(Seeger et al. 2003</a:t>
            </a:r>
            <a:r>
              <a:rPr lang="nl-BE" sz="1400" dirty="0" smtClean="0">
                <a:solidFill>
                  <a:prstClr val="black"/>
                </a:solidFill>
                <a:latin typeface="Calibri"/>
                <a:ea typeface="+mn-ea"/>
                <a:cs typeface="+mn-cs"/>
              </a:rPr>
              <a:t>)</a:t>
            </a:r>
            <a:endParaRPr lang="nl-BE" sz="1800" dirty="0" smtClean="0">
              <a:solidFill>
                <a:prstClr val="black"/>
              </a:solidFill>
              <a:latin typeface="Calibri"/>
              <a:ea typeface="+mn-ea"/>
              <a:cs typeface="+mn-cs"/>
            </a:endParaRPr>
          </a:p>
          <a:p>
            <a:pPr marL="457200" lvl="1" algn="l" eaLnBrk="1" fontAlgn="auto" hangingPunct="1">
              <a:spcBef>
                <a:spcPts val="0"/>
              </a:spcBef>
              <a:spcAft>
                <a:spcPts val="0"/>
              </a:spcAft>
              <a:buClr>
                <a:srgbClr val="C00000"/>
              </a:buClr>
            </a:pPr>
            <a:r>
              <a:rPr lang="nl-BE" sz="1800" dirty="0" smtClean="0">
                <a:solidFill>
                  <a:prstClr val="black"/>
                </a:solidFill>
                <a:latin typeface="Calibri"/>
                <a:ea typeface="+mn-ea"/>
                <a:cs typeface="+mn-cs"/>
              </a:rPr>
              <a:t>- Brain : 	&gt;&gt; </a:t>
            </a:r>
            <a:r>
              <a:rPr lang="nl-BE" sz="1800" u="sng" dirty="0" smtClean="0">
                <a:solidFill>
                  <a:prstClr val="black"/>
                </a:solidFill>
                <a:latin typeface="Calibri"/>
                <a:ea typeface="+mn-ea"/>
                <a:cs typeface="+mn-cs"/>
              </a:rPr>
              <a:t>Striatum</a:t>
            </a:r>
            <a:endParaRPr lang="nl-BE" sz="1800" u="sng" dirty="0">
              <a:solidFill>
                <a:prstClr val="black"/>
              </a:solidFill>
              <a:latin typeface="Calibri"/>
              <a:ea typeface="+mn-ea"/>
              <a:cs typeface="+mn-cs"/>
            </a:endParaRPr>
          </a:p>
          <a:p>
            <a:pPr marL="457200" lvl="1" algn="l" eaLnBrk="1" fontAlgn="auto" hangingPunct="1">
              <a:spcBef>
                <a:spcPts val="0"/>
              </a:spcBef>
              <a:spcAft>
                <a:spcPts val="0"/>
              </a:spcAft>
            </a:pPr>
            <a:r>
              <a:rPr lang="nl-BE" sz="1800" dirty="0" smtClean="0">
                <a:solidFill>
                  <a:prstClr val="black"/>
                </a:solidFill>
                <a:latin typeface="Calibri"/>
                <a:ea typeface="+mn-ea"/>
                <a:cs typeface="+mn-cs"/>
              </a:rPr>
              <a:t>		&lt; Substantia Nigra</a:t>
            </a:r>
          </a:p>
          <a:p>
            <a:pPr marL="457200" lvl="1" algn="l" eaLnBrk="1" fontAlgn="auto" hangingPunct="1">
              <a:spcBef>
                <a:spcPts val="0"/>
              </a:spcBef>
              <a:spcAft>
                <a:spcPts val="0"/>
              </a:spcAft>
            </a:pPr>
            <a:r>
              <a:rPr lang="nl-BE" sz="1800" dirty="0">
                <a:solidFill>
                  <a:prstClr val="black"/>
                </a:solidFill>
                <a:latin typeface="Calibri"/>
                <a:ea typeface="+mn-ea"/>
                <a:cs typeface="+mn-cs"/>
              </a:rPr>
              <a:t>	</a:t>
            </a:r>
            <a:r>
              <a:rPr lang="nl-BE" sz="1800" dirty="0" smtClean="0">
                <a:solidFill>
                  <a:prstClr val="black"/>
                </a:solidFill>
                <a:latin typeface="Calibri"/>
                <a:ea typeface="+mn-ea"/>
                <a:cs typeface="+mn-cs"/>
              </a:rPr>
              <a:t>	&lt;&lt; Nucleus Accumbens</a:t>
            </a:r>
          </a:p>
          <a:p>
            <a:pPr marL="457200" lvl="1" algn="l" eaLnBrk="1" fontAlgn="auto" hangingPunct="1">
              <a:spcBef>
                <a:spcPts val="0"/>
              </a:spcBef>
              <a:spcAft>
                <a:spcPts val="0"/>
              </a:spcAft>
            </a:pPr>
            <a:r>
              <a:rPr lang="nl-BE" sz="1800" dirty="0">
                <a:solidFill>
                  <a:prstClr val="black"/>
                </a:solidFill>
                <a:latin typeface="Calibri"/>
                <a:ea typeface="+mn-ea"/>
                <a:cs typeface="+mn-cs"/>
              </a:rPr>
              <a:t>	</a:t>
            </a:r>
            <a:r>
              <a:rPr lang="nl-BE" sz="1800" dirty="0" smtClean="0">
                <a:solidFill>
                  <a:prstClr val="black"/>
                </a:solidFill>
                <a:latin typeface="Calibri"/>
                <a:ea typeface="+mn-ea"/>
                <a:cs typeface="+mn-cs"/>
              </a:rPr>
              <a:t>	&lt;&lt; Tuberculum olfactorium</a:t>
            </a:r>
            <a:r>
              <a:rPr lang="nl-BE" sz="1800" dirty="0">
                <a:solidFill>
                  <a:prstClr val="black"/>
                </a:solidFill>
                <a:latin typeface="Calibri"/>
                <a:ea typeface="+mn-ea"/>
                <a:cs typeface="+mn-cs"/>
              </a:rPr>
              <a:t/>
            </a:r>
            <a:br>
              <a:rPr lang="nl-BE" sz="1800" dirty="0">
                <a:solidFill>
                  <a:prstClr val="black"/>
                </a:solidFill>
                <a:latin typeface="Calibri"/>
                <a:ea typeface="+mn-ea"/>
                <a:cs typeface="+mn-cs"/>
              </a:rPr>
            </a:br>
            <a:endParaRPr lang="en-US" sz="1800" dirty="0" smtClean="0">
              <a:solidFill>
                <a:prstClr val="black"/>
              </a:solidFill>
              <a:latin typeface="Calibri"/>
              <a:ea typeface="+mn-ea"/>
              <a:cs typeface="+mn-cs"/>
            </a:endParaRPr>
          </a:p>
          <a:p>
            <a:pPr marL="342900" indent="-342900" algn="l" eaLnBrk="1" fontAlgn="auto" hangingPunct="1">
              <a:spcBef>
                <a:spcPts val="0"/>
              </a:spcBef>
              <a:spcAft>
                <a:spcPts val="0"/>
              </a:spcAft>
              <a:buClr>
                <a:srgbClr val="C00000"/>
              </a:buClr>
              <a:buFont typeface="Wingdings" pitchFamily="2" charset="2"/>
              <a:buChar char="Ø"/>
            </a:pPr>
            <a:r>
              <a:rPr lang="en-US" sz="1800" dirty="0" smtClean="0">
                <a:solidFill>
                  <a:prstClr val="black"/>
                </a:solidFill>
                <a:latin typeface="Calibri"/>
                <a:ea typeface="+mn-ea"/>
                <a:cs typeface="+mn-cs"/>
              </a:rPr>
              <a:t>Central role in </a:t>
            </a:r>
            <a:r>
              <a:rPr lang="en-US" sz="1800" dirty="0" err="1" smtClean="0">
                <a:solidFill>
                  <a:prstClr val="black"/>
                </a:solidFill>
                <a:latin typeface="Calibri"/>
                <a:ea typeface="+mn-ea"/>
                <a:cs typeface="+mn-cs"/>
              </a:rPr>
              <a:t>striatal</a:t>
            </a:r>
            <a:r>
              <a:rPr lang="en-US" sz="1800" dirty="0" smtClean="0">
                <a:solidFill>
                  <a:prstClr val="black"/>
                </a:solidFill>
                <a:latin typeface="Calibri"/>
                <a:ea typeface="+mn-ea"/>
                <a:cs typeface="+mn-cs"/>
              </a:rPr>
              <a:t> (</a:t>
            </a:r>
            <a:r>
              <a:rPr lang="en-US" sz="1800" dirty="0" err="1" smtClean="0">
                <a:solidFill>
                  <a:prstClr val="black"/>
                </a:solidFill>
                <a:latin typeface="Calibri"/>
                <a:ea typeface="+mn-ea"/>
                <a:cs typeface="+mn-cs"/>
              </a:rPr>
              <a:t>cAMP</a:t>
            </a:r>
            <a:r>
              <a:rPr lang="en-US" sz="1800" dirty="0" smtClean="0">
                <a:solidFill>
                  <a:prstClr val="black"/>
                </a:solidFill>
                <a:latin typeface="Calibri"/>
                <a:ea typeface="+mn-ea"/>
                <a:cs typeface="+mn-cs"/>
              </a:rPr>
              <a:t>/PKA) signaling : </a:t>
            </a:r>
            <a:r>
              <a:rPr lang="en-US" sz="1800" dirty="0" err="1" smtClean="0">
                <a:solidFill>
                  <a:prstClr val="black"/>
                </a:solidFill>
                <a:latin typeface="Calibri"/>
                <a:ea typeface="+mn-ea"/>
                <a:cs typeface="+mn-cs"/>
              </a:rPr>
              <a:t>cAMP</a:t>
            </a:r>
            <a:r>
              <a:rPr lang="en-US" sz="1800" dirty="0" smtClean="0">
                <a:solidFill>
                  <a:prstClr val="black"/>
                </a:solidFill>
                <a:latin typeface="Calibri"/>
                <a:ea typeface="+mn-ea"/>
                <a:cs typeface="+mn-cs"/>
              </a:rPr>
              <a:t> activates PKA which is responsible for </a:t>
            </a:r>
            <a:r>
              <a:rPr lang="en-US" sz="1800" dirty="0" err="1" smtClean="0">
                <a:solidFill>
                  <a:prstClr val="black"/>
                </a:solidFill>
                <a:latin typeface="Calibri"/>
                <a:ea typeface="+mn-ea"/>
                <a:cs typeface="+mn-cs"/>
              </a:rPr>
              <a:t>phosphorylation</a:t>
            </a:r>
            <a:r>
              <a:rPr lang="en-US" sz="1800" dirty="0" smtClean="0">
                <a:solidFill>
                  <a:prstClr val="black"/>
                </a:solidFill>
                <a:latin typeface="Calibri"/>
                <a:ea typeface="+mn-ea"/>
                <a:cs typeface="+mn-cs"/>
              </a:rPr>
              <a:t> of various intracellular targets (</a:t>
            </a:r>
            <a:r>
              <a:rPr lang="en-US" sz="1800" dirty="0" err="1" smtClean="0">
                <a:solidFill>
                  <a:prstClr val="black"/>
                </a:solidFill>
                <a:latin typeface="Calibri"/>
                <a:ea typeface="+mn-ea"/>
                <a:cs typeface="+mn-cs"/>
              </a:rPr>
              <a:t>eg</a:t>
            </a:r>
            <a:r>
              <a:rPr lang="en-US" sz="1800" dirty="0" smtClean="0">
                <a:solidFill>
                  <a:prstClr val="black"/>
                </a:solidFill>
                <a:latin typeface="Calibri"/>
                <a:ea typeface="+mn-ea"/>
                <a:cs typeface="+mn-cs"/>
              </a:rPr>
              <a:t>. DARPP-32) altering cellular function </a:t>
            </a:r>
            <a:r>
              <a:rPr lang="en-US" sz="1400" dirty="0" smtClean="0">
                <a:solidFill>
                  <a:prstClr val="black"/>
                </a:solidFill>
                <a:latin typeface="Calibri"/>
                <a:ea typeface="+mn-ea"/>
                <a:cs typeface="+mn-cs"/>
              </a:rPr>
              <a:t>(</a:t>
            </a:r>
            <a:r>
              <a:rPr lang="en-US" sz="1400" dirty="0" err="1" smtClean="0">
                <a:solidFill>
                  <a:prstClr val="black"/>
                </a:solidFill>
                <a:latin typeface="Calibri"/>
                <a:ea typeface="+mn-ea"/>
                <a:cs typeface="+mn-cs"/>
              </a:rPr>
              <a:t>Surmeier</a:t>
            </a:r>
            <a:r>
              <a:rPr lang="en-US" sz="1400" dirty="0" smtClean="0">
                <a:solidFill>
                  <a:prstClr val="black"/>
                </a:solidFill>
                <a:latin typeface="Calibri"/>
                <a:ea typeface="+mn-ea"/>
                <a:cs typeface="+mn-cs"/>
              </a:rPr>
              <a:t> et al. 2007)</a:t>
            </a:r>
          </a:p>
          <a:p>
            <a:pPr marL="342900" indent="-342900" algn="l" eaLnBrk="1" fontAlgn="auto" hangingPunct="1">
              <a:spcBef>
                <a:spcPts val="0"/>
              </a:spcBef>
              <a:spcAft>
                <a:spcPts val="0"/>
              </a:spcAft>
              <a:buClr>
                <a:srgbClr val="C00000"/>
              </a:buClr>
              <a:buFont typeface="Wingdings" pitchFamily="2" charset="2"/>
              <a:buChar char="Ø"/>
            </a:pPr>
            <a:endParaRPr lang="en-US" sz="1800" dirty="0" smtClean="0">
              <a:solidFill>
                <a:prstClr val="black"/>
              </a:solidFill>
              <a:latin typeface="Calibri"/>
              <a:ea typeface="+mn-ea"/>
              <a:cs typeface="+mn-cs"/>
            </a:endParaRPr>
          </a:p>
          <a:p>
            <a:pPr marL="342900" indent="-342900" algn="l" eaLnBrk="1" fontAlgn="auto" hangingPunct="1">
              <a:spcBef>
                <a:spcPts val="0"/>
              </a:spcBef>
              <a:spcAft>
                <a:spcPts val="0"/>
              </a:spcAft>
              <a:buClr>
                <a:srgbClr val="C00000"/>
              </a:buClr>
              <a:buFont typeface="Wingdings" pitchFamily="2" charset="2"/>
              <a:buChar char="Ø"/>
            </a:pPr>
            <a:r>
              <a:rPr lang="en-US" sz="1800" dirty="0" smtClean="0">
                <a:solidFill>
                  <a:prstClr val="black"/>
                </a:solidFill>
                <a:latin typeface="Calibri"/>
                <a:ea typeface="+mn-ea"/>
                <a:cs typeface="+mn-cs"/>
              </a:rPr>
              <a:t>Implicated in several neuropsychiatric disorders</a:t>
            </a:r>
            <a:endParaRPr lang="nl-BE" sz="1600" dirty="0" smtClean="0">
              <a:solidFill>
                <a:srgbClr val="8064A2"/>
              </a:solidFill>
              <a:latin typeface="Calibri"/>
              <a:ea typeface="+mn-ea"/>
              <a:cs typeface="+mn-cs"/>
            </a:endParaRPr>
          </a:p>
          <a:p>
            <a:pPr marL="742950" lvl="1" indent="-285750" algn="l" eaLnBrk="1" fontAlgn="auto" hangingPunct="1">
              <a:lnSpc>
                <a:spcPct val="90000"/>
              </a:lnSpc>
              <a:spcBef>
                <a:spcPts val="0"/>
              </a:spcBef>
              <a:spcAft>
                <a:spcPts val="0"/>
              </a:spcAft>
              <a:buClr>
                <a:srgbClr val="C00000"/>
              </a:buClr>
              <a:buFont typeface="Arial" pitchFamily="34" charset="0"/>
              <a:buChar char="•"/>
            </a:pPr>
            <a:r>
              <a:rPr lang="nl-BE" sz="1600" dirty="0" smtClean="0">
                <a:solidFill>
                  <a:prstClr val="black"/>
                </a:solidFill>
                <a:latin typeface="Calibri"/>
                <a:ea typeface="+mn-ea"/>
                <a:cs typeface="+mn-cs"/>
              </a:rPr>
              <a:t>Schizophrenia </a:t>
            </a:r>
            <a:r>
              <a:rPr lang="nl-BE" sz="1200" dirty="0" smtClean="0">
                <a:solidFill>
                  <a:prstClr val="black"/>
                </a:solidFill>
                <a:latin typeface="Calibri"/>
                <a:ea typeface="+mn-ea"/>
                <a:cs typeface="+mn-cs"/>
              </a:rPr>
              <a:t>(Siuciak et al, 2006)</a:t>
            </a:r>
            <a:r>
              <a:rPr lang="nl-BE" sz="1600" dirty="0" smtClean="0">
                <a:solidFill>
                  <a:prstClr val="black"/>
                </a:solidFill>
                <a:latin typeface="Calibri"/>
                <a:ea typeface="+mn-ea"/>
                <a:cs typeface="+mn-cs"/>
              </a:rPr>
              <a:t>, movement disorders (Huntington’s disease) </a:t>
            </a:r>
            <a:r>
              <a:rPr lang="nl-BE" sz="1200" dirty="0" smtClean="0">
                <a:solidFill>
                  <a:prstClr val="black"/>
                </a:solidFill>
                <a:latin typeface="Calibri"/>
                <a:ea typeface="+mn-ea"/>
                <a:cs typeface="+mn-cs"/>
              </a:rPr>
              <a:t>(Hebb et al, 2004)</a:t>
            </a:r>
            <a:r>
              <a:rPr lang="nl-BE" sz="1600" dirty="0" smtClean="0">
                <a:solidFill>
                  <a:prstClr val="black"/>
                </a:solidFill>
                <a:latin typeface="Calibri"/>
                <a:ea typeface="+mn-ea"/>
                <a:cs typeface="+mn-cs"/>
              </a:rPr>
              <a:t>, addiction </a:t>
            </a:r>
            <a:r>
              <a:rPr lang="nl-BE" sz="1200" dirty="0" smtClean="0">
                <a:solidFill>
                  <a:prstClr val="black"/>
                </a:solidFill>
                <a:latin typeface="Calibri"/>
                <a:ea typeface="+mn-ea"/>
                <a:cs typeface="+mn-cs"/>
              </a:rPr>
              <a:t>(Menniti et al, 2006) </a:t>
            </a:r>
          </a:p>
          <a:p>
            <a:pPr marL="742950" lvl="1" indent="-285750" algn="l" eaLnBrk="1" fontAlgn="auto" hangingPunct="1">
              <a:lnSpc>
                <a:spcPct val="90000"/>
              </a:lnSpc>
              <a:spcBef>
                <a:spcPts val="0"/>
              </a:spcBef>
              <a:spcAft>
                <a:spcPts val="0"/>
              </a:spcAft>
              <a:buClr>
                <a:srgbClr val="C00000"/>
              </a:buClr>
              <a:buFont typeface="Arial" pitchFamily="34" charset="0"/>
              <a:buChar char="•"/>
            </a:pPr>
            <a:r>
              <a:rPr lang="nl-BE" sz="1600" dirty="0" smtClean="0">
                <a:solidFill>
                  <a:prstClr val="black"/>
                </a:solidFill>
                <a:latin typeface="Calibri"/>
                <a:ea typeface="+mn-ea"/>
                <a:cs typeface="+mn-cs"/>
              </a:rPr>
              <a:t>Treatment potential of PDE10A inhibitors</a:t>
            </a:r>
          </a:p>
        </p:txBody>
      </p:sp>
      <p:sp>
        <p:nvSpPr>
          <p:cNvPr id="2" name="Tijdelijke aanduiding voor dianummer 1"/>
          <p:cNvSpPr>
            <a:spLocks noGrp="1"/>
          </p:cNvSpPr>
          <p:nvPr>
            <p:ph type="sldNum" sz="quarter" idx="12"/>
          </p:nvPr>
        </p:nvSpPr>
        <p:spPr/>
        <p:txBody>
          <a:bodyPr/>
          <a:lstStyle/>
          <a:p>
            <a:fld id="{BC7C05C8-078F-462C-A520-B87FA2CD3E08}" type="slidenum">
              <a:rPr lang="en-US" smtClean="0">
                <a:solidFill>
                  <a:prstClr val="black">
                    <a:tint val="75000"/>
                  </a:prstClr>
                </a:solidFill>
              </a:rPr>
              <a:pPr/>
              <a:t>11</a:t>
            </a:fld>
            <a:endParaRPr lang="en-US">
              <a:solidFill>
                <a:prstClr val="black">
                  <a:tint val="75000"/>
                </a:prstClr>
              </a:solidFill>
            </a:endParaRPr>
          </a:p>
        </p:txBody>
      </p:sp>
      <p:pic>
        <p:nvPicPr>
          <p:cNvPr id="5" name="Afbeelding 4"/>
          <p:cNvPicPr>
            <a:picLocks noChangeAspect="1"/>
          </p:cNvPicPr>
          <p:nvPr/>
        </p:nvPicPr>
        <p:blipFill>
          <a:blip r:embed="rId4" cstate="print"/>
          <a:stretch>
            <a:fillRect/>
          </a:stretch>
        </p:blipFill>
        <p:spPr>
          <a:xfrm>
            <a:off x="6156176" y="1196752"/>
            <a:ext cx="2582168" cy="971169"/>
          </a:xfrm>
          <a:prstGeom prst="rect">
            <a:avLst/>
          </a:prstGeom>
        </p:spPr>
      </p:pic>
      <p:sp>
        <p:nvSpPr>
          <p:cNvPr id="12" name="Ovaal 11"/>
          <p:cNvSpPr/>
          <p:nvPr/>
        </p:nvSpPr>
        <p:spPr>
          <a:xfrm>
            <a:off x="7740352" y="1124744"/>
            <a:ext cx="592978" cy="617366"/>
          </a:xfrm>
          <a:prstGeom prst="ellipse">
            <a:avLst/>
          </a:prstGeom>
          <a:no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lstStyle/>
          <a:p>
            <a:pPr algn="l" eaLnBrk="1" fontAlgn="auto" hangingPunct="1">
              <a:spcBef>
                <a:spcPts val="0"/>
              </a:spcBef>
              <a:spcAft>
                <a:spcPts val="0"/>
              </a:spcAft>
            </a:pPr>
            <a:endParaRPr lang="nl-NL" sz="1800">
              <a:solidFill>
                <a:prstClr val="black"/>
              </a:solidFill>
            </a:endParaRPr>
          </a:p>
        </p:txBody>
      </p:sp>
    </p:spTree>
    <p:custDataLst>
      <p:tags r:id="rId1"/>
    </p:custDataLst>
    <p:extLst>
      <p:ext uri="{BB962C8B-B14F-4D97-AF65-F5344CB8AC3E}">
        <p14:creationId xmlns:p14="http://schemas.microsoft.com/office/powerpoint/2010/main" val="33146053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a:normAutofit/>
          </a:bodyPr>
          <a:lstStyle/>
          <a:p>
            <a:r>
              <a:rPr lang="en-US" dirty="0" smtClean="0">
                <a:solidFill>
                  <a:srgbClr val="C0504D"/>
                </a:solidFill>
              </a:rPr>
              <a:t>PET tracers for PDE10A</a:t>
            </a:r>
            <a:endParaRPr lang="nl-NL" dirty="0" smtClean="0">
              <a:solidFill>
                <a:srgbClr val="C0504D"/>
              </a:solidFill>
            </a:endParaRPr>
          </a:p>
        </p:txBody>
      </p:sp>
      <p:sp>
        <p:nvSpPr>
          <p:cNvPr id="7" name="Tijdelijke aanduiding voor inhoud 4"/>
          <p:cNvSpPr>
            <a:spLocks noGrp="1"/>
          </p:cNvSpPr>
          <p:nvPr>
            <p:ph idx="1"/>
          </p:nvPr>
        </p:nvSpPr>
        <p:spPr>
          <a:xfrm>
            <a:off x="3851164" y="3150260"/>
            <a:ext cx="4966320" cy="3024336"/>
          </a:xfrm>
        </p:spPr>
        <p:txBody>
          <a:bodyPr>
            <a:normAutofit/>
          </a:bodyPr>
          <a:lstStyle/>
          <a:p>
            <a:r>
              <a:rPr lang="en-AU" sz="1800" dirty="0">
                <a:solidFill>
                  <a:schemeClr val="tx1"/>
                </a:solidFill>
              </a:rPr>
              <a:t>2-[[4-[1-(2-[</a:t>
            </a:r>
            <a:r>
              <a:rPr lang="en-AU" sz="1800" baseline="30000" dirty="0">
                <a:solidFill>
                  <a:schemeClr val="tx1"/>
                </a:solidFill>
              </a:rPr>
              <a:t>18</a:t>
            </a:r>
            <a:r>
              <a:rPr lang="en-AU" sz="1800" dirty="0">
                <a:solidFill>
                  <a:schemeClr val="tx1"/>
                </a:solidFill>
              </a:rPr>
              <a:t>F]</a:t>
            </a:r>
            <a:r>
              <a:rPr lang="en-AU" sz="1800" dirty="0" err="1">
                <a:solidFill>
                  <a:schemeClr val="tx1"/>
                </a:solidFill>
              </a:rPr>
              <a:t>fluoroethyl</a:t>
            </a:r>
            <a:r>
              <a:rPr lang="en-AU" sz="1800" dirty="0">
                <a:solidFill>
                  <a:schemeClr val="tx1"/>
                </a:solidFill>
              </a:rPr>
              <a:t>)-4-(4-pyridinyl)-</a:t>
            </a:r>
            <a:r>
              <a:rPr lang="en-AU" sz="1800" i="1" dirty="0">
                <a:solidFill>
                  <a:schemeClr val="tx1"/>
                </a:solidFill>
              </a:rPr>
              <a:t>1H</a:t>
            </a:r>
            <a:r>
              <a:rPr lang="en-AU" sz="1800" dirty="0">
                <a:solidFill>
                  <a:schemeClr val="tx1"/>
                </a:solidFill>
              </a:rPr>
              <a:t>-pyrazol-3-yl]</a:t>
            </a:r>
            <a:r>
              <a:rPr lang="en-AU" sz="1800" dirty="0" err="1">
                <a:solidFill>
                  <a:schemeClr val="tx1"/>
                </a:solidFill>
              </a:rPr>
              <a:t>phenoxy</a:t>
            </a:r>
            <a:r>
              <a:rPr lang="en-AU" sz="1800" dirty="0">
                <a:solidFill>
                  <a:schemeClr val="tx1"/>
                </a:solidFill>
              </a:rPr>
              <a:t>]methyl]-</a:t>
            </a:r>
            <a:r>
              <a:rPr lang="en-AU" sz="1800" dirty="0" smtClean="0">
                <a:solidFill>
                  <a:schemeClr val="tx1"/>
                </a:solidFill>
              </a:rPr>
              <a:t>3,5-dimethyl-pyridine</a:t>
            </a:r>
          </a:p>
          <a:p>
            <a:r>
              <a:rPr lang="en-AU" sz="1800" dirty="0" smtClean="0"/>
              <a:t>MW=401.46</a:t>
            </a:r>
          </a:p>
          <a:p>
            <a:r>
              <a:rPr lang="en-US" sz="1800" dirty="0" smtClean="0"/>
              <a:t>Affinity : pIC50=</a:t>
            </a:r>
            <a:r>
              <a:rPr lang="en-US" sz="1800" dirty="0"/>
              <a:t>8.79 ± </a:t>
            </a:r>
            <a:r>
              <a:rPr lang="en-US" sz="1800" dirty="0" smtClean="0"/>
              <a:t>.01</a:t>
            </a:r>
            <a:endParaRPr lang="en-US" sz="1800" dirty="0"/>
          </a:p>
          <a:p>
            <a:r>
              <a:rPr lang="en-AU" sz="1800" dirty="0" smtClean="0">
                <a:solidFill>
                  <a:schemeClr val="tx1"/>
                </a:solidFill>
              </a:rPr>
              <a:t>Selectivity for PDE10A: 1000-fold over </a:t>
            </a:r>
            <a:r>
              <a:rPr lang="en-US" sz="1800" dirty="0" smtClean="0">
                <a:solidFill>
                  <a:schemeClr val="tx1"/>
                </a:solidFill>
              </a:rPr>
              <a:t>other PDE subtypes, no other targets below </a:t>
            </a:r>
            <a:r>
              <a:rPr lang="en-US" sz="1800" dirty="0" err="1" smtClean="0">
                <a:solidFill>
                  <a:schemeClr val="tx1"/>
                </a:solidFill>
                <a:latin typeface="Symbol" charset="2"/>
                <a:cs typeface="Symbol" charset="2"/>
              </a:rPr>
              <a:t>m</a:t>
            </a:r>
            <a:r>
              <a:rPr lang="en-US" sz="1800" dirty="0" err="1" smtClean="0">
                <a:solidFill>
                  <a:schemeClr val="tx1"/>
                </a:solidFill>
              </a:rPr>
              <a:t>M</a:t>
            </a:r>
            <a:r>
              <a:rPr lang="en-US" sz="1800" dirty="0" smtClean="0">
                <a:solidFill>
                  <a:schemeClr val="tx1"/>
                </a:solidFill>
              </a:rPr>
              <a:t> level</a:t>
            </a:r>
          </a:p>
          <a:p>
            <a:r>
              <a:rPr lang="en-US" sz="1800" dirty="0" smtClean="0"/>
              <a:t>Plasma protein binding  ≈ 99.5 % </a:t>
            </a:r>
            <a:endParaRPr lang="nl-BE" sz="1800" dirty="0">
              <a:solidFill>
                <a:schemeClr val="tx1"/>
              </a:solidFill>
            </a:endParaRPr>
          </a:p>
        </p:txBody>
      </p:sp>
      <p:pic>
        <p:nvPicPr>
          <p:cNvPr id="8" name="Tijdelijke aanduiding voor inhoud 3"/>
          <p:cNvPicPr>
            <a:picLocks noChangeAspect="1"/>
          </p:cNvPicPr>
          <p:nvPr/>
        </p:nvPicPr>
        <p:blipFill rotWithShape="1">
          <a:blip r:embed="rId3" cstate="print">
            <a:extLst>
              <a:ext uri="{28A0092B-C50C-407E-A947-70E740481C1C}">
                <a14:useLocalDpi xmlns:a14="http://schemas.microsoft.com/office/drawing/2010/main" val="0"/>
              </a:ext>
            </a:extLst>
          </a:blip>
          <a:srcRect l="10339" t="19434" r="33899" b="18618"/>
          <a:stretch/>
        </p:blipFill>
        <p:spPr bwMode="auto">
          <a:xfrm>
            <a:off x="0" y="3356992"/>
            <a:ext cx="3547640" cy="2464301"/>
          </a:xfrm>
          <a:prstGeom prst="rect">
            <a:avLst/>
          </a:prstGeom>
          <a:noFill/>
          <a:ln w="9525">
            <a:noFill/>
            <a:miter lim="800000"/>
            <a:headEnd/>
            <a:tailEnd/>
          </a:ln>
        </p:spPr>
      </p:pic>
      <p:sp>
        <p:nvSpPr>
          <p:cNvPr id="2" name="Tijdelijke aanduiding voor dianummer 1"/>
          <p:cNvSpPr>
            <a:spLocks noGrp="1"/>
          </p:cNvSpPr>
          <p:nvPr>
            <p:ph type="sldNum" sz="quarter" idx="12"/>
          </p:nvPr>
        </p:nvSpPr>
        <p:spPr/>
        <p:txBody>
          <a:bodyPr/>
          <a:lstStyle/>
          <a:p>
            <a:fld id="{BC7C05C8-078F-462C-A520-B87FA2CD3E08}" type="slidenum">
              <a:rPr lang="en-US" smtClean="0">
                <a:solidFill>
                  <a:prstClr val="black">
                    <a:tint val="75000"/>
                  </a:prstClr>
                </a:solidFill>
              </a:rPr>
              <a:pPr/>
              <a:t>12</a:t>
            </a:fld>
            <a:endParaRPr lang="en-US" dirty="0">
              <a:solidFill>
                <a:prstClr val="black">
                  <a:tint val="75000"/>
                </a:prstClr>
              </a:solidFill>
            </a:endParaRPr>
          </a:p>
        </p:txBody>
      </p:sp>
      <p:sp>
        <p:nvSpPr>
          <p:cNvPr id="3" name="Rechthoek 2"/>
          <p:cNvSpPr/>
          <p:nvPr/>
        </p:nvSpPr>
        <p:spPr>
          <a:xfrm>
            <a:off x="683568" y="5805264"/>
            <a:ext cx="1749547" cy="369332"/>
          </a:xfrm>
          <a:prstGeom prst="rect">
            <a:avLst/>
          </a:prstGeom>
        </p:spPr>
        <p:txBody>
          <a:bodyPr wrap="none">
            <a:spAutoFit/>
          </a:bodyPr>
          <a:lstStyle/>
          <a:p>
            <a:pPr algn="l" eaLnBrk="1" fontAlgn="auto" hangingPunct="1">
              <a:spcBef>
                <a:spcPts val="0"/>
              </a:spcBef>
              <a:spcAft>
                <a:spcPts val="0"/>
              </a:spcAft>
            </a:pPr>
            <a:r>
              <a:rPr lang="nl-BE" sz="1800" baseline="30000" dirty="0">
                <a:solidFill>
                  <a:srgbClr val="C00000"/>
                </a:solidFill>
                <a:latin typeface="Calibri"/>
                <a:ea typeface="+mn-ea"/>
                <a:cs typeface="+mn-cs"/>
              </a:rPr>
              <a:t>18</a:t>
            </a:r>
            <a:r>
              <a:rPr lang="nl-BE" sz="1800" dirty="0">
                <a:solidFill>
                  <a:srgbClr val="C00000"/>
                </a:solidFill>
                <a:latin typeface="Calibri"/>
                <a:ea typeface="+mn-ea"/>
                <a:cs typeface="+mn-cs"/>
              </a:rPr>
              <a:t>F-JNJ42259152</a:t>
            </a:r>
            <a:endParaRPr lang="nl-NL" sz="1800" dirty="0">
              <a:solidFill>
                <a:prstClr val="black"/>
              </a:solidFill>
              <a:latin typeface="Calibri"/>
              <a:ea typeface="+mn-ea"/>
              <a:cs typeface="+mn-cs"/>
            </a:endParaRPr>
          </a:p>
        </p:txBody>
      </p:sp>
      <p:sp>
        <p:nvSpPr>
          <p:cNvPr id="9" name="Tijdelijke aanduiding voor inhoud 4"/>
          <p:cNvSpPr txBox="1">
            <a:spLocks/>
          </p:cNvSpPr>
          <p:nvPr/>
        </p:nvSpPr>
        <p:spPr>
          <a:xfrm>
            <a:off x="755576" y="1412776"/>
            <a:ext cx="496632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fontAlgn="auto">
              <a:spcAft>
                <a:spcPts val="0"/>
              </a:spcAft>
              <a:buFont typeface="Arial"/>
              <a:buChar char="•"/>
            </a:pPr>
            <a:r>
              <a:rPr lang="nl-BE" sz="1600" dirty="0" smtClean="0">
                <a:solidFill>
                  <a:prstClr val="black"/>
                </a:solidFill>
              </a:rPr>
              <a:t>Previous ligands ? </a:t>
            </a:r>
          </a:p>
          <a:p>
            <a:pPr lvl="2" fontAlgn="auto">
              <a:spcAft>
                <a:spcPts val="0"/>
              </a:spcAft>
              <a:buFont typeface="Arial"/>
              <a:buChar char="•"/>
            </a:pPr>
            <a:r>
              <a:rPr lang="nl-BE" sz="1600" baseline="30000" dirty="0" smtClean="0">
                <a:solidFill>
                  <a:prstClr val="black"/>
                </a:solidFill>
              </a:rPr>
              <a:t>11</a:t>
            </a:r>
            <a:r>
              <a:rPr lang="nl-BE" sz="1600" dirty="0" smtClean="0">
                <a:solidFill>
                  <a:prstClr val="black"/>
                </a:solidFill>
              </a:rPr>
              <a:t>C</a:t>
            </a:r>
            <a:r>
              <a:rPr lang="nl-BE" sz="1600" dirty="0">
                <a:solidFill>
                  <a:prstClr val="black"/>
                </a:solidFill>
              </a:rPr>
              <a:t>-papaverine (Tu et al. 2010): rapid washout from CNS</a:t>
            </a:r>
          </a:p>
          <a:p>
            <a:pPr lvl="2" fontAlgn="auto">
              <a:spcAft>
                <a:spcPts val="0"/>
              </a:spcAft>
              <a:buFont typeface="Arial"/>
              <a:buChar char="•"/>
            </a:pPr>
            <a:r>
              <a:rPr lang="nl-BE" sz="1600" baseline="30000" dirty="0">
                <a:solidFill>
                  <a:prstClr val="black"/>
                </a:solidFill>
              </a:rPr>
              <a:t>11</a:t>
            </a:r>
            <a:r>
              <a:rPr lang="nl-BE" sz="1600" dirty="0">
                <a:solidFill>
                  <a:prstClr val="black"/>
                </a:solidFill>
              </a:rPr>
              <a:t>C-MP10 (Tu et al. 2011): BBB penetrable </a:t>
            </a:r>
            <a:r>
              <a:rPr lang="nl-BE" sz="1600" dirty="0" smtClean="0">
                <a:solidFill>
                  <a:prstClr val="black"/>
                </a:solidFill>
              </a:rPr>
              <a:t>radiometabolite</a:t>
            </a:r>
            <a:endParaRPr lang="nl-BE" sz="1600" dirty="0">
              <a:solidFill>
                <a:prstClr val="black"/>
              </a:solidFill>
            </a:endParaRPr>
          </a:p>
        </p:txBody>
      </p:sp>
    </p:spTree>
    <p:extLst>
      <p:ext uri="{BB962C8B-B14F-4D97-AF65-F5344CB8AC3E}">
        <p14:creationId xmlns:p14="http://schemas.microsoft.com/office/powerpoint/2010/main" val="4087625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3916"/>
            <a:ext cx="8229600" cy="754912"/>
          </a:xfrm>
        </p:spPr>
        <p:txBody>
          <a:bodyPr>
            <a:normAutofit/>
          </a:bodyPr>
          <a:lstStyle/>
          <a:p>
            <a:pPr algn="ctr"/>
            <a:r>
              <a:rPr lang="en-US" sz="2600" dirty="0" smtClean="0">
                <a:solidFill>
                  <a:srgbClr val="000066"/>
                </a:solidFill>
                <a:cs typeface="Arial" charset="0"/>
              </a:rPr>
              <a:t>[</a:t>
            </a:r>
            <a:r>
              <a:rPr lang="en-US" sz="2600" baseline="30000" dirty="0" smtClean="0">
                <a:solidFill>
                  <a:srgbClr val="000066"/>
                </a:solidFill>
                <a:cs typeface="Arial" charset="0"/>
              </a:rPr>
              <a:t>18</a:t>
            </a:r>
            <a:r>
              <a:rPr lang="en-US" sz="2600" dirty="0" smtClean="0">
                <a:solidFill>
                  <a:srgbClr val="000066"/>
                </a:solidFill>
                <a:cs typeface="Arial" charset="0"/>
              </a:rPr>
              <a:t>F]-JNJ42259152: PET Ligand for PDE10</a:t>
            </a:r>
            <a:endParaRPr lang="en-US" sz="2600" dirty="0">
              <a:solidFill>
                <a:srgbClr val="000066"/>
              </a:solidFill>
            </a:endParaRPr>
          </a:p>
        </p:txBody>
      </p:sp>
      <p:graphicFrame>
        <p:nvGraphicFramePr>
          <p:cNvPr id="5" name="Grafiek 1"/>
          <p:cNvGraphicFramePr>
            <a:graphicFrameLocks noGrp="1"/>
          </p:cNvGraphicFramePr>
          <p:nvPr/>
        </p:nvGraphicFramePr>
        <p:xfrm>
          <a:off x="3489293" y="1362578"/>
          <a:ext cx="5209310" cy="416407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274895" y="1232924"/>
            <a:ext cx="2428870" cy="276999"/>
          </a:xfrm>
          <a:prstGeom prst="rect">
            <a:avLst/>
          </a:prstGeom>
          <a:noFill/>
        </p:spPr>
        <p:txBody>
          <a:bodyPr wrap="none" rtlCol="0">
            <a:spAutoFit/>
          </a:bodyPr>
          <a:lstStyle/>
          <a:p>
            <a:r>
              <a:rPr lang="en-US" sz="1200" dirty="0" smtClean="0">
                <a:solidFill>
                  <a:srgbClr val="000000"/>
                </a:solidFill>
              </a:rPr>
              <a:t>Before chase JNJ302 (10 mg/kg)</a:t>
            </a:r>
            <a:endParaRPr lang="en-US" sz="1200" dirty="0">
              <a:solidFill>
                <a:srgbClr val="000000"/>
              </a:solidFill>
            </a:endParaRPr>
          </a:p>
        </p:txBody>
      </p:sp>
      <p:sp>
        <p:nvSpPr>
          <p:cNvPr id="16" name="TextBox 15"/>
          <p:cNvSpPr txBox="1"/>
          <p:nvPr/>
        </p:nvSpPr>
        <p:spPr>
          <a:xfrm>
            <a:off x="1278102" y="3337949"/>
            <a:ext cx="2302232" cy="276999"/>
          </a:xfrm>
          <a:prstGeom prst="rect">
            <a:avLst/>
          </a:prstGeom>
          <a:noFill/>
        </p:spPr>
        <p:txBody>
          <a:bodyPr wrap="none" rtlCol="0">
            <a:spAutoFit/>
          </a:bodyPr>
          <a:lstStyle/>
          <a:p>
            <a:r>
              <a:rPr lang="en-US" sz="1200" dirty="0" smtClean="0">
                <a:solidFill>
                  <a:srgbClr val="000000"/>
                </a:solidFill>
              </a:rPr>
              <a:t>After chase JNJ302 (10 mg/kg)</a:t>
            </a:r>
            <a:endParaRPr lang="en-US" sz="1200" dirty="0">
              <a:solidFill>
                <a:srgbClr val="000000"/>
              </a:solidFill>
            </a:endParaRPr>
          </a:p>
        </p:txBody>
      </p:sp>
      <p:pic>
        <p:nvPicPr>
          <p:cNvPr id="934915" name="Picture 3"/>
          <p:cNvPicPr>
            <a:picLocks noChangeAspect="1" noChangeArrowheads="1"/>
          </p:cNvPicPr>
          <p:nvPr/>
        </p:nvPicPr>
        <p:blipFill>
          <a:blip r:embed="rId4" cstate="print"/>
          <a:srcRect/>
          <a:stretch>
            <a:fillRect/>
          </a:stretch>
        </p:blipFill>
        <p:spPr bwMode="auto">
          <a:xfrm>
            <a:off x="992189" y="1491687"/>
            <a:ext cx="1732331" cy="1800000"/>
          </a:xfrm>
          <a:prstGeom prst="rect">
            <a:avLst/>
          </a:prstGeom>
          <a:noFill/>
          <a:ln w="9525">
            <a:noFill/>
            <a:miter lim="800000"/>
            <a:headEnd/>
            <a:tailEnd/>
          </a:ln>
          <a:effectLst/>
        </p:spPr>
      </p:pic>
      <p:pic>
        <p:nvPicPr>
          <p:cNvPr id="934916" name="Picture 4"/>
          <p:cNvPicPr>
            <a:picLocks noGrp="1" noChangeAspect="1" noChangeArrowheads="1"/>
          </p:cNvPicPr>
          <p:nvPr>
            <p:ph idx="1"/>
          </p:nvPr>
        </p:nvPicPr>
        <p:blipFill>
          <a:blip r:embed="rId5" cstate="print"/>
          <a:srcRect/>
          <a:stretch>
            <a:fillRect/>
          </a:stretch>
        </p:blipFill>
        <p:spPr bwMode="auto">
          <a:xfrm>
            <a:off x="991317" y="3614174"/>
            <a:ext cx="1732331" cy="1800000"/>
          </a:xfrm>
          <a:prstGeom prst="rect">
            <a:avLst/>
          </a:prstGeom>
          <a:noFill/>
          <a:ln w="9525">
            <a:noFill/>
            <a:miter lim="800000"/>
            <a:headEnd/>
            <a:tailEnd/>
          </a:ln>
          <a:effectLst/>
        </p:spPr>
      </p:pic>
      <p:sp>
        <p:nvSpPr>
          <p:cNvPr id="20" name="TextBox 19"/>
          <p:cNvSpPr txBox="1"/>
          <p:nvPr/>
        </p:nvSpPr>
        <p:spPr>
          <a:xfrm>
            <a:off x="1932583" y="5617756"/>
            <a:ext cx="6972870" cy="584775"/>
          </a:xfrm>
          <a:prstGeom prst="rect">
            <a:avLst/>
          </a:prstGeom>
          <a:noFill/>
        </p:spPr>
        <p:txBody>
          <a:bodyPr wrap="none" rtlCol="0">
            <a:spAutoFit/>
          </a:bodyPr>
          <a:lstStyle/>
          <a:p>
            <a:pPr algn="l">
              <a:buFont typeface="Arial" pitchFamily="34" charset="0"/>
              <a:buChar char="•"/>
            </a:pPr>
            <a:r>
              <a:rPr lang="en-US" sz="1600" dirty="0" smtClean="0">
                <a:solidFill>
                  <a:srgbClr val="000000"/>
                </a:solidFill>
              </a:rPr>
              <a:t> Complete displacement of PET ligand [</a:t>
            </a:r>
            <a:r>
              <a:rPr lang="en-US" sz="1600" baseline="30000" dirty="0" smtClean="0">
                <a:solidFill>
                  <a:srgbClr val="000000"/>
                </a:solidFill>
              </a:rPr>
              <a:t>18</a:t>
            </a:r>
            <a:r>
              <a:rPr lang="en-US" sz="1600" dirty="0" smtClean="0">
                <a:solidFill>
                  <a:srgbClr val="000000"/>
                </a:solidFill>
              </a:rPr>
              <a:t>F]JNJ152 after administration of </a:t>
            </a:r>
          </a:p>
          <a:p>
            <a:pPr algn="l"/>
            <a:r>
              <a:rPr lang="en-US" sz="1600" dirty="0" smtClean="0">
                <a:solidFill>
                  <a:srgbClr val="000000"/>
                </a:solidFill>
              </a:rPr>
              <a:t>JNJ302 (2.5 mg/kg i.v. chase)</a:t>
            </a:r>
            <a:endParaRPr lang="en-US" sz="1600" dirty="0">
              <a:solidFill>
                <a:srgbClr val="000000"/>
              </a:solidFill>
            </a:endParaRPr>
          </a:p>
        </p:txBody>
      </p:sp>
      <p:grpSp>
        <p:nvGrpSpPr>
          <p:cNvPr id="3" name="Group 24"/>
          <p:cNvGrpSpPr/>
          <p:nvPr/>
        </p:nvGrpSpPr>
        <p:grpSpPr>
          <a:xfrm>
            <a:off x="5324326" y="1515803"/>
            <a:ext cx="3126455" cy="1286540"/>
            <a:chOff x="5377491" y="1515803"/>
            <a:chExt cx="3126455" cy="1286540"/>
          </a:xfrm>
        </p:grpSpPr>
        <p:grpSp>
          <p:nvGrpSpPr>
            <p:cNvPr id="4" name="Group 22"/>
            <p:cNvGrpSpPr/>
            <p:nvPr/>
          </p:nvGrpSpPr>
          <p:grpSpPr>
            <a:xfrm>
              <a:off x="5377491" y="1594878"/>
              <a:ext cx="3126455" cy="1207465"/>
              <a:chOff x="5377491" y="1594878"/>
              <a:chExt cx="3126455" cy="1207465"/>
            </a:xfrm>
          </p:grpSpPr>
          <p:grpSp>
            <p:nvGrpSpPr>
              <p:cNvPr id="6" name="Group 12"/>
              <p:cNvGrpSpPr/>
              <p:nvPr/>
            </p:nvGrpSpPr>
            <p:grpSpPr>
              <a:xfrm>
                <a:off x="5377491" y="1830793"/>
                <a:ext cx="3126455" cy="971550"/>
                <a:chOff x="5266538" y="2085975"/>
                <a:chExt cx="3126455" cy="971550"/>
              </a:xfrm>
            </p:grpSpPr>
            <p:cxnSp>
              <p:nvCxnSpPr>
                <p:cNvPr id="8" name="Straight Arrow Connector 7"/>
                <p:cNvCxnSpPr/>
                <p:nvPr/>
              </p:nvCxnSpPr>
              <p:spPr bwMode="auto">
                <a:xfrm>
                  <a:off x="5286375" y="2486025"/>
                  <a:ext cx="0" cy="323850"/>
                </a:xfrm>
                <a:prstGeom prst="straightConnector1">
                  <a:avLst/>
                </a:prstGeom>
                <a:noFill/>
                <a:ln w="19050" cap="flat" cmpd="sng" algn="ctr">
                  <a:solidFill>
                    <a:schemeClr val="tx1"/>
                  </a:solidFill>
                  <a:prstDash val="solid"/>
                  <a:round/>
                  <a:headEnd type="none" w="med" len="med"/>
                  <a:tailEnd type="arrow"/>
                </a:ln>
                <a:effectLst/>
              </p:spPr>
            </p:cxnSp>
            <p:sp>
              <p:nvSpPr>
                <p:cNvPr id="9" name="TextBox 8"/>
                <p:cNvSpPr txBox="1"/>
                <p:nvPr/>
              </p:nvSpPr>
              <p:spPr>
                <a:xfrm>
                  <a:off x="5266538" y="2085975"/>
                  <a:ext cx="1606529" cy="415498"/>
                </a:xfrm>
                <a:prstGeom prst="rect">
                  <a:avLst/>
                </a:prstGeom>
                <a:noFill/>
              </p:spPr>
              <p:txBody>
                <a:bodyPr wrap="none" rtlCol="0">
                  <a:spAutoFit/>
                </a:bodyPr>
                <a:lstStyle/>
                <a:p>
                  <a:r>
                    <a:rPr lang="en-US" sz="1050" dirty="0" smtClean="0">
                      <a:solidFill>
                        <a:srgbClr val="000000"/>
                      </a:solidFill>
                    </a:rPr>
                    <a:t>Vehicle or </a:t>
                  </a:r>
                </a:p>
                <a:p>
                  <a:r>
                    <a:rPr lang="en-US" sz="1050" dirty="0" smtClean="0">
                      <a:solidFill>
                        <a:srgbClr val="000000"/>
                      </a:solidFill>
                    </a:rPr>
                    <a:t>JNJ302 (2.5 mg/kg, i.v.)</a:t>
                  </a:r>
                  <a:endParaRPr lang="en-US" sz="1050" dirty="0">
                    <a:solidFill>
                      <a:srgbClr val="000000"/>
                    </a:solidFill>
                  </a:endParaRPr>
                </a:p>
              </p:txBody>
            </p:sp>
            <p:sp>
              <p:nvSpPr>
                <p:cNvPr id="11" name="Right Brace 10"/>
                <p:cNvSpPr/>
                <p:nvPr/>
              </p:nvSpPr>
              <p:spPr bwMode="auto">
                <a:xfrm>
                  <a:off x="8142981" y="2447925"/>
                  <a:ext cx="76200" cy="609600"/>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eaLnBrk="1" hangingPunct="1"/>
                  <a:endParaRPr lang="en-US" sz="3200" smtClean="0">
                    <a:solidFill>
                      <a:srgbClr val="000000"/>
                    </a:solidFill>
                    <a:latin typeface="Verdana" pitchFamily="34" charset="0"/>
                  </a:endParaRPr>
                </a:p>
              </p:txBody>
            </p:sp>
            <p:sp>
              <p:nvSpPr>
                <p:cNvPr id="12" name="TextBox 11"/>
                <p:cNvSpPr txBox="1"/>
                <p:nvPr/>
              </p:nvSpPr>
              <p:spPr>
                <a:xfrm>
                  <a:off x="7648880" y="2484470"/>
                  <a:ext cx="744113" cy="553998"/>
                </a:xfrm>
                <a:prstGeom prst="rect">
                  <a:avLst/>
                </a:prstGeom>
                <a:noFill/>
              </p:spPr>
              <p:txBody>
                <a:bodyPr wrap="none" rtlCol="0">
                  <a:spAutoFit/>
                </a:bodyPr>
                <a:lstStyle/>
                <a:p>
                  <a:pPr algn="l"/>
                  <a:r>
                    <a:rPr lang="en-US" sz="1000" dirty="0" smtClean="0">
                      <a:solidFill>
                        <a:srgbClr val="000000"/>
                      </a:solidFill>
                    </a:rPr>
                    <a:t>Chase</a:t>
                  </a:r>
                </a:p>
                <a:p>
                  <a:pPr algn="l"/>
                  <a:r>
                    <a:rPr lang="en-US" sz="1000" dirty="0" smtClean="0">
                      <a:solidFill>
                        <a:srgbClr val="000000"/>
                      </a:solidFill>
                    </a:rPr>
                    <a:t>JNJ302</a:t>
                  </a:r>
                </a:p>
                <a:p>
                  <a:pPr algn="l"/>
                  <a:r>
                    <a:rPr lang="en-US" sz="1000" dirty="0" smtClean="0">
                      <a:solidFill>
                        <a:srgbClr val="000000"/>
                      </a:solidFill>
                    </a:rPr>
                    <a:t>2.5 mg/kg</a:t>
                  </a:r>
                  <a:endParaRPr lang="en-US" sz="1000" dirty="0">
                    <a:solidFill>
                      <a:srgbClr val="000000"/>
                    </a:solidFill>
                  </a:endParaRPr>
                </a:p>
              </p:txBody>
            </p:sp>
          </p:grpSp>
          <p:sp>
            <p:nvSpPr>
              <p:cNvPr id="22" name="TextBox 21"/>
              <p:cNvSpPr txBox="1"/>
              <p:nvPr/>
            </p:nvSpPr>
            <p:spPr>
              <a:xfrm>
                <a:off x="7759833" y="1594878"/>
                <a:ext cx="582211" cy="400110"/>
              </a:xfrm>
              <a:prstGeom prst="rect">
                <a:avLst/>
              </a:prstGeom>
              <a:noFill/>
            </p:spPr>
            <p:txBody>
              <a:bodyPr wrap="none" rtlCol="0">
                <a:spAutoFit/>
              </a:bodyPr>
              <a:lstStyle/>
              <a:p>
                <a:pPr algn="l"/>
                <a:r>
                  <a:rPr lang="en-US" sz="1000" dirty="0" smtClean="0">
                    <a:solidFill>
                      <a:srgbClr val="000000"/>
                    </a:solidFill>
                  </a:rPr>
                  <a:t>Chase</a:t>
                </a:r>
              </a:p>
              <a:p>
                <a:pPr algn="l"/>
                <a:r>
                  <a:rPr lang="en-US" sz="1000" dirty="0" smtClean="0">
                    <a:solidFill>
                      <a:srgbClr val="000000"/>
                    </a:solidFill>
                  </a:rPr>
                  <a:t>vehicle</a:t>
                </a:r>
                <a:endParaRPr lang="en-US" sz="1000" dirty="0">
                  <a:solidFill>
                    <a:srgbClr val="000000"/>
                  </a:solidFill>
                </a:endParaRPr>
              </a:p>
            </p:txBody>
          </p:sp>
        </p:grpSp>
        <p:sp>
          <p:nvSpPr>
            <p:cNvPr id="24" name="Right Brace 23"/>
            <p:cNvSpPr/>
            <p:nvPr/>
          </p:nvSpPr>
          <p:spPr bwMode="auto">
            <a:xfrm>
              <a:off x="8246845" y="1515803"/>
              <a:ext cx="76200" cy="609600"/>
            </a:xfrm>
            <a:prstGeom prst="righ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eaLnBrk="1" hangingPunct="1"/>
              <a:endParaRPr lang="en-US" sz="3200" smtClean="0">
                <a:solidFill>
                  <a:srgbClr val="000000"/>
                </a:solidFill>
                <a:latin typeface="Verdana" pitchFamily="34" charset="0"/>
              </a:endParaRPr>
            </a:p>
          </p:txBody>
        </p:sp>
      </p:grpSp>
      <p:sp>
        <p:nvSpPr>
          <p:cNvPr id="21" name="Slide Number Placeholder 20"/>
          <p:cNvSpPr>
            <a:spLocks noGrp="1"/>
          </p:cNvSpPr>
          <p:nvPr>
            <p:ph type="sldNum" sz="quarter" idx="12"/>
          </p:nvPr>
        </p:nvSpPr>
        <p:spPr>
          <a:xfrm>
            <a:off x="7239000" y="6400800"/>
            <a:ext cx="1905000" cy="457200"/>
          </a:xfrm>
        </p:spPr>
        <p:txBody>
          <a:bodyPr/>
          <a:lstStyle/>
          <a:p>
            <a:fld id="{DA30FD10-1212-44C4-95B8-1699D37D9687}" type="slidenum">
              <a:rPr lang="nl-BE" smtClean="0">
                <a:solidFill>
                  <a:srgbClr val="FFFFFF"/>
                </a:solidFill>
              </a:rPr>
              <a:pPr/>
              <a:t>13</a:t>
            </a:fld>
            <a:endParaRPr lang="nl-BE" dirty="0">
              <a:solidFill>
                <a:srgbClr val="FFFFFF"/>
              </a:solidFill>
            </a:endParaRPr>
          </a:p>
        </p:txBody>
      </p:sp>
    </p:spTree>
    <p:extLst>
      <p:ext uri="{BB962C8B-B14F-4D97-AF65-F5344CB8AC3E}">
        <p14:creationId xmlns:p14="http://schemas.microsoft.com/office/powerpoint/2010/main" val="9059324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6588224" y="3068960"/>
          <a:ext cx="1219200" cy="365760"/>
        </p:xfrm>
        <a:graphic>
          <a:graphicData uri="http://schemas.openxmlformats.org/drawingml/2006/table">
            <a:tbl>
              <a:tblPr/>
              <a:tblGrid>
                <a:gridCol w="609600"/>
                <a:gridCol w="609600"/>
              </a:tblGrid>
              <a:tr h="182880">
                <a:tc>
                  <a:txBody>
                    <a:bodyPr/>
                    <a:lstStyle/>
                    <a:p>
                      <a:pPr algn="r"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r h="182880">
                <a:tc>
                  <a:txBody>
                    <a:bodyPr/>
                    <a:lstStyle/>
                    <a:p>
                      <a:pPr algn="r"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
        <p:nvSpPr>
          <p:cNvPr id="2" name="Tijdelijke aanduiding voor dianummer 1"/>
          <p:cNvSpPr>
            <a:spLocks noGrp="1"/>
          </p:cNvSpPr>
          <p:nvPr>
            <p:ph type="sldNum" sz="quarter" idx="12"/>
          </p:nvPr>
        </p:nvSpPr>
        <p:spPr/>
        <p:txBody>
          <a:bodyPr/>
          <a:lstStyle/>
          <a:p>
            <a:fld id="{BC7C05C8-078F-462C-A520-B87FA2CD3E08}" type="slidenum">
              <a:rPr lang="en-US" smtClean="0">
                <a:solidFill>
                  <a:prstClr val="black">
                    <a:tint val="75000"/>
                  </a:prstClr>
                </a:solidFill>
              </a:rPr>
              <a:pPr/>
              <a:t>14</a:t>
            </a:fld>
            <a:endParaRPr lang="en-US" dirty="0">
              <a:solidFill>
                <a:prstClr val="black">
                  <a:tint val="75000"/>
                </a:prstClr>
              </a:solidFill>
            </a:endParaRPr>
          </a:p>
        </p:txBody>
      </p:sp>
      <p:sp>
        <p:nvSpPr>
          <p:cNvPr id="15" name="Titel 1"/>
          <p:cNvSpPr txBox="1">
            <a:spLocks/>
          </p:cNvSpPr>
          <p:nvPr/>
        </p:nvSpPr>
        <p:spPr>
          <a:xfrm>
            <a:off x="323528" y="188640"/>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accent2"/>
                </a:solidFill>
                <a:latin typeface="+mj-lt"/>
                <a:ea typeface="+mj-ea"/>
                <a:cs typeface="+mj-cs"/>
              </a:defRPr>
            </a:lvl1pPr>
          </a:lstStyle>
          <a:p>
            <a:r>
              <a:rPr lang="nl-BE" dirty="0" smtClean="0">
                <a:solidFill>
                  <a:srgbClr val="C0504D"/>
                </a:solidFill>
              </a:rPr>
              <a:t>Results in Human</a:t>
            </a:r>
            <a:endParaRPr lang="nl-BE" dirty="0">
              <a:solidFill>
                <a:srgbClr val="C0504D"/>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1303297397"/>
              </p:ext>
            </p:extLst>
          </p:nvPr>
        </p:nvGraphicFramePr>
        <p:xfrm>
          <a:off x="395536" y="1196752"/>
          <a:ext cx="5544615" cy="479237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5" descr="\\toaster\home13\hhudya0\doctoraat\PDE10A\te schrijven artikels\SNM\Kinetic Modeling\screenshots\HV0006_fusie_zonder_VO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90" r="14873"/>
          <a:stretch/>
        </p:blipFill>
        <p:spPr bwMode="auto">
          <a:xfrm>
            <a:off x="6008914" y="2044657"/>
            <a:ext cx="2951259" cy="308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592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273133" y="49951"/>
            <a:ext cx="8348354"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lang="sv-SE" sz="2400" b="1" dirty="0" err="1" smtClean="0">
                <a:solidFill>
                  <a:srgbClr val="0A8CAA">
                    <a:lumMod val="75000"/>
                  </a:srgbClr>
                </a:solidFill>
                <a:latin typeface="Arial"/>
              </a:rPr>
              <a:t>PiB</a:t>
            </a:r>
            <a:r>
              <a:rPr lang="sv-SE" sz="2400" b="1" dirty="0" smtClean="0">
                <a:solidFill>
                  <a:srgbClr val="0A8CAA">
                    <a:lumMod val="75000"/>
                  </a:srgbClr>
                </a:solidFill>
                <a:latin typeface="Arial"/>
              </a:rPr>
              <a:t> </a:t>
            </a:r>
            <a:r>
              <a:rPr lang="en-US" sz="2400" b="1" dirty="0" smtClean="0">
                <a:solidFill>
                  <a:srgbClr val="0A8CAA">
                    <a:lumMod val="75000"/>
                  </a:srgbClr>
                </a:solidFill>
                <a:latin typeface="Arial"/>
              </a:rPr>
              <a:t>PET as Treatment Endpoint in Clinical Trials of </a:t>
            </a:r>
          </a:p>
          <a:p>
            <a:pPr algn="ctr">
              <a:defRPr/>
            </a:pPr>
            <a:r>
              <a:rPr lang="en-US" sz="2400" b="1" dirty="0" smtClean="0">
                <a:solidFill>
                  <a:srgbClr val="0A8CAA">
                    <a:lumMod val="75000"/>
                  </a:srgbClr>
                </a:solidFill>
                <a:latin typeface="Arial"/>
              </a:rPr>
              <a:t>anti-A</a:t>
            </a:r>
            <a:r>
              <a:rPr lang="el-GR" sz="2400" b="1" dirty="0" smtClean="0">
                <a:solidFill>
                  <a:srgbClr val="0A8CAA">
                    <a:lumMod val="75000"/>
                  </a:srgbClr>
                </a:solidFill>
                <a:latin typeface="Arial"/>
              </a:rPr>
              <a:t>β</a:t>
            </a:r>
            <a:r>
              <a:rPr lang="en-US" sz="2400" b="1" dirty="0" smtClean="0">
                <a:solidFill>
                  <a:srgbClr val="0A8CAA">
                    <a:lumMod val="75000"/>
                  </a:srgbClr>
                </a:solidFill>
                <a:latin typeface="Arial"/>
              </a:rPr>
              <a:t> MABs</a:t>
            </a:r>
            <a:endParaRPr lang="en-US" sz="2400" b="1" dirty="0">
              <a:solidFill>
                <a:srgbClr val="0A8CAA">
                  <a:lumMod val="75000"/>
                </a:srgbClr>
              </a:solidFill>
              <a:latin typeface="Arial"/>
            </a:endParaRPr>
          </a:p>
        </p:txBody>
      </p:sp>
      <p:grpSp>
        <p:nvGrpSpPr>
          <p:cNvPr id="2" name="Group 205"/>
          <p:cNvGrpSpPr>
            <a:grpSpLocks/>
          </p:cNvGrpSpPr>
          <p:nvPr/>
        </p:nvGrpSpPr>
        <p:grpSpPr bwMode="auto">
          <a:xfrm>
            <a:off x="396875" y="1158825"/>
            <a:ext cx="3145222" cy="2340630"/>
            <a:chOff x="1824" y="528"/>
            <a:chExt cx="2064" cy="1536"/>
          </a:xfrm>
        </p:grpSpPr>
        <p:grpSp>
          <p:nvGrpSpPr>
            <p:cNvPr id="3" name="Group 22"/>
            <p:cNvGrpSpPr>
              <a:grpSpLocks/>
            </p:cNvGrpSpPr>
            <p:nvPr/>
          </p:nvGrpSpPr>
          <p:grpSpPr bwMode="auto">
            <a:xfrm>
              <a:off x="1824" y="772"/>
              <a:ext cx="2064" cy="1292"/>
              <a:chOff x="1018" y="1223"/>
              <a:chExt cx="1801" cy="1066"/>
            </a:xfrm>
          </p:grpSpPr>
          <p:pic>
            <p:nvPicPr>
              <p:cNvPr id="162822" name="Picture 20"/>
              <p:cNvPicPr>
                <a:picLocks noChangeAspect="1" noChangeArrowheads="1"/>
              </p:cNvPicPr>
              <p:nvPr/>
            </p:nvPicPr>
            <p:blipFill>
              <a:blip r:embed="rId3" cstate="print"/>
              <a:srcRect/>
              <a:stretch>
                <a:fillRect/>
              </a:stretch>
            </p:blipFill>
            <p:spPr bwMode="auto">
              <a:xfrm>
                <a:off x="1903" y="1223"/>
                <a:ext cx="916" cy="1066"/>
              </a:xfrm>
              <a:prstGeom prst="rect">
                <a:avLst/>
              </a:prstGeom>
              <a:noFill/>
              <a:ln w="9525">
                <a:noFill/>
                <a:miter lim="800000"/>
                <a:headEnd/>
                <a:tailEnd/>
              </a:ln>
            </p:spPr>
          </p:pic>
          <p:pic>
            <p:nvPicPr>
              <p:cNvPr id="162823" name="Picture 21"/>
              <p:cNvPicPr>
                <a:picLocks noChangeAspect="1" noChangeArrowheads="1"/>
              </p:cNvPicPr>
              <p:nvPr/>
            </p:nvPicPr>
            <p:blipFill>
              <a:blip r:embed="rId4" cstate="print"/>
              <a:srcRect/>
              <a:stretch>
                <a:fillRect/>
              </a:stretch>
            </p:blipFill>
            <p:spPr bwMode="auto">
              <a:xfrm>
                <a:off x="1018" y="1223"/>
                <a:ext cx="889" cy="1066"/>
              </a:xfrm>
              <a:prstGeom prst="rect">
                <a:avLst/>
              </a:prstGeom>
              <a:noFill/>
              <a:ln w="9525">
                <a:noFill/>
                <a:miter lim="800000"/>
                <a:headEnd/>
                <a:tailEnd/>
              </a:ln>
            </p:spPr>
          </p:pic>
        </p:grpSp>
        <p:grpSp>
          <p:nvGrpSpPr>
            <p:cNvPr id="4" name="Group 56"/>
            <p:cNvGrpSpPr>
              <a:grpSpLocks/>
            </p:cNvGrpSpPr>
            <p:nvPr/>
          </p:nvGrpSpPr>
          <p:grpSpPr bwMode="auto">
            <a:xfrm>
              <a:off x="1856" y="790"/>
              <a:ext cx="167" cy="202"/>
              <a:chOff x="1046" y="1238"/>
              <a:chExt cx="146" cy="166"/>
            </a:xfrm>
          </p:grpSpPr>
          <p:sp>
            <p:nvSpPr>
              <p:cNvPr id="162825" name="Rectangle 52"/>
              <p:cNvSpPr>
                <a:spLocks noChangeArrowheads="1"/>
              </p:cNvSpPr>
              <p:nvPr/>
            </p:nvSpPr>
            <p:spPr bwMode="auto">
              <a:xfrm>
                <a:off x="1046" y="1238"/>
                <a:ext cx="146"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26" name="Rectangle 53"/>
              <p:cNvSpPr>
                <a:spLocks noChangeArrowheads="1"/>
              </p:cNvSpPr>
              <p:nvPr/>
            </p:nvSpPr>
            <p:spPr bwMode="auto">
              <a:xfrm>
                <a:off x="1087" y="1277"/>
                <a:ext cx="56" cy="87"/>
              </a:xfrm>
              <a:prstGeom prst="rect">
                <a:avLst/>
              </a:prstGeom>
              <a:noFill/>
              <a:ln w="9525">
                <a:noFill/>
                <a:miter lim="800000"/>
                <a:headEnd/>
                <a:tailEnd/>
              </a:ln>
            </p:spPr>
            <p:txBody>
              <a:bodyPr wrap="none" lIns="0" tIns="0" rIns="0" bIns="0">
                <a:spAutoFit/>
              </a:bodyPr>
              <a:lstStyle/>
              <a:p>
                <a:r>
                  <a:rPr lang="en-US" sz="1100" b="1">
                    <a:solidFill>
                      <a:srgbClr val="FFFFFF"/>
                    </a:solidFill>
                  </a:rPr>
                  <a:t>A</a:t>
                </a:r>
                <a:endParaRPr lang="en-US">
                  <a:solidFill>
                    <a:srgbClr val="FFFFFF"/>
                  </a:solidFill>
                </a:endParaRPr>
              </a:p>
            </p:txBody>
          </p:sp>
          <p:sp>
            <p:nvSpPr>
              <p:cNvPr id="162827" name="Rectangle 54"/>
              <p:cNvSpPr>
                <a:spLocks noChangeArrowheads="1"/>
              </p:cNvSpPr>
              <p:nvPr/>
            </p:nvSpPr>
            <p:spPr bwMode="auto">
              <a:xfrm>
                <a:off x="1046" y="1238"/>
                <a:ext cx="146"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28" name="Rectangle 55"/>
              <p:cNvSpPr>
                <a:spLocks noChangeArrowheads="1"/>
              </p:cNvSpPr>
              <p:nvPr/>
            </p:nvSpPr>
            <p:spPr bwMode="auto">
              <a:xfrm>
                <a:off x="1087" y="1277"/>
                <a:ext cx="56" cy="87"/>
              </a:xfrm>
              <a:prstGeom prst="rect">
                <a:avLst/>
              </a:prstGeom>
              <a:noFill/>
              <a:ln w="9525">
                <a:noFill/>
                <a:miter lim="800000"/>
                <a:headEnd/>
                <a:tailEnd/>
              </a:ln>
            </p:spPr>
            <p:txBody>
              <a:bodyPr wrap="none" lIns="0" tIns="0" rIns="0" bIns="0">
                <a:spAutoFit/>
              </a:bodyPr>
              <a:lstStyle/>
              <a:p>
                <a:r>
                  <a:rPr lang="en-US" sz="1100" b="1">
                    <a:solidFill>
                      <a:srgbClr val="FFFFFF"/>
                    </a:solidFill>
                  </a:rPr>
                  <a:t>A</a:t>
                </a:r>
                <a:endParaRPr lang="en-US">
                  <a:solidFill>
                    <a:srgbClr val="FFFFFF"/>
                  </a:solidFill>
                </a:endParaRPr>
              </a:p>
            </p:txBody>
          </p:sp>
        </p:grpSp>
        <p:grpSp>
          <p:nvGrpSpPr>
            <p:cNvPr id="5" name="Group 75"/>
            <p:cNvGrpSpPr>
              <a:grpSpLocks/>
            </p:cNvGrpSpPr>
            <p:nvPr/>
          </p:nvGrpSpPr>
          <p:grpSpPr bwMode="auto">
            <a:xfrm>
              <a:off x="2642" y="784"/>
              <a:ext cx="397" cy="202"/>
              <a:chOff x="1732" y="1233"/>
              <a:chExt cx="346" cy="166"/>
            </a:xfrm>
          </p:grpSpPr>
          <p:sp>
            <p:nvSpPr>
              <p:cNvPr id="162830" name="Rectangle 69"/>
              <p:cNvSpPr>
                <a:spLocks noChangeArrowheads="1"/>
              </p:cNvSpPr>
              <p:nvPr/>
            </p:nvSpPr>
            <p:spPr bwMode="auto">
              <a:xfrm>
                <a:off x="1732" y="1233"/>
                <a:ext cx="346"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31" name="Rectangle 70"/>
              <p:cNvSpPr>
                <a:spLocks noChangeArrowheads="1"/>
              </p:cNvSpPr>
              <p:nvPr/>
            </p:nvSpPr>
            <p:spPr bwMode="auto">
              <a:xfrm>
                <a:off x="1801" y="1272"/>
                <a:ext cx="25" cy="87"/>
              </a:xfrm>
              <a:prstGeom prst="rect">
                <a:avLst/>
              </a:prstGeom>
              <a:noFill/>
              <a:ln w="9525">
                <a:noFill/>
                <a:miter lim="800000"/>
                <a:headEnd/>
                <a:tailEnd/>
              </a:ln>
            </p:spPr>
            <p:txBody>
              <a:bodyPr wrap="none" lIns="0" tIns="0" rIns="0" bIns="0">
                <a:spAutoFit/>
              </a:bodyPr>
              <a:lstStyle/>
              <a:p>
                <a:r>
                  <a:rPr lang="en-US" sz="1100" b="1">
                    <a:solidFill>
                      <a:srgbClr val="FFFFFF"/>
                    </a:solidFill>
                  </a:rPr>
                  <a:t>-</a:t>
                </a:r>
                <a:endParaRPr lang="en-US">
                  <a:solidFill>
                    <a:srgbClr val="FFFFFF"/>
                  </a:solidFill>
                </a:endParaRPr>
              </a:p>
            </p:txBody>
          </p:sp>
          <p:sp>
            <p:nvSpPr>
              <p:cNvPr id="162832" name="Rectangle 71"/>
              <p:cNvSpPr>
                <a:spLocks noChangeArrowheads="1"/>
              </p:cNvSpPr>
              <p:nvPr/>
            </p:nvSpPr>
            <p:spPr bwMode="auto">
              <a:xfrm>
                <a:off x="1832" y="1272"/>
                <a:ext cx="149" cy="87"/>
              </a:xfrm>
              <a:prstGeom prst="rect">
                <a:avLst/>
              </a:prstGeom>
              <a:noFill/>
              <a:ln w="9525">
                <a:noFill/>
                <a:miter lim="800000"/>
                <a:headEnd/>
                <a:tailEnd/>
              </a:ln>
            </p:spPr>
            <p:txBody>
              <a:bodyPr wrap="none" lIns="0" tIns="0" rIns="0" bIns="0">
                <a:spAutoFit/>
              </a:bodyPr>
              <a:lstStyle/>
              <a:p>
                <a:r>
                  <a:rPr lang="en-US" sz="1100" b="1">
                    <a:solidFill>
                      <a:srgbClr val="FFFFFF"/>
                    </a:solidFill>
                  </a:rPr>
                  <a:t>0.09</a:t>
                </a:r>
                <a:endParaRPr lang="en-US">
                  <a:solidFill>
                    <a:srgbClr val="FFFFFF"/>
                  </a:solidFill>
                </a:endParaRPr>
              </a:p>
            </p:txBody>
          </p:sp>
          <p:sp>
            <p:nvSpPr>
              <p:cNvPr id="162833" name="Rectangle 72"/>
              <p:cNvSpPr>
                <a:spLocks noChangeArrowheads="1"/>
              </p:cNvSpPr>
              <p:nvPr/>
            </p:nvSpPr>
            <p:spPr bwMode="auto">
              <a:xfrm>
                <a:off x="1732" y="1233"/>
                <a:ext cx="346"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34" name="Rectangle 73"/>
              <p:cNvSpPr>
                <a:spLocks noChangeArrowheads="1"/>
              </p:cNvSpPr>
              <p:nvPr/>
            </p:nvSpPr>
            <p:spPr bwMode="auto">
              <a:xfrm>
                <a:off x="1801" y="1272"/>
                <a:ext cx="25" cy="87"/>
              </a:xfrm>
              <a:prstGeom prst="rect">
                <a:avLst/>
              </a:prstGeom>
              <a:noFill/>
              <a:ln w="9525">
                <a:noFill/>
                <a:miter lim="800000"/>
                <a:headEnd/>
                <a:tailEnd/>
              </a:ln>
            </p:spPr>
            <p:txBody>
              <a:bodyPr wrap="none" lIns="0" tIns="0" rIns="0" bIns="0">
                <a:spAutoFit/>
              </a:bodyPr>
              <a:lstStyle/>
              <a:p>
                <a:r>
                  <a:rPr lang="en-US" sz="1100" b="1">
                    <a:solidFill>
                      <a:srgbClr val="FFFFFF"/>
                    </a:solidFill>
                  </a:rPr>
                  <a:t>-</a:t>
                </a:r>
                <a:endParaRPr lang="en-US">
                  <a:solidFill>
                    <a:srgbClr val="FFFFFF"/>
                  </a:solidFill>
                </a:endParaRPr>
              </a:p>
            </p:txBody>
          </p:sp>
          <p:sp>
            <p:nvSpPr>
              <p:cNvPr id="162835" name="Rectangle 74"/>
              <p:cNvSpPr>
                <a:spLocks noChangeArrowheads="1"/>
              </p:cNvSpPr>
              <p:nvPr/>
            </p:nvSpPr>
            <p:spPr bwMode="auto">
              <a:xfrm>
                <a:off x="1832" y="1272"/>
                <a:ext cx="149" cy="87"/>
              </a:xfrm>
              <a:prstGeom prst="rect">
                <a:avLst/>
              </a:prstGeom>
              <a:noFill/>
              <a:ln w="9525">
                <a:noFill/>
                <a:miter lim="800000"/>
                <a:headEnd/>
                <a:tailEnd/>
              </a:ln>
            </p:spPr>
            <p:txBody>
              <a:bodyPr wrap="none" lIns="0" tIns="0" rIns="0" bIns="0">
                <a:spAutoFit/>
              </a:bodyPr>
              <a:lstStyle/>
              <a:p>
                <a:r>
                  <a:rPr lang="en-US" sz="1100" b="1">
                    <a:solidFill>
                      <a:srgbClr val="FFFFFF"/>
                    </a:solidFill>
                  </a:rPr>
                  <a:t>0.09</a:t>
                </a:r>
                <a:endParaRPr lang="en-US">
                  <a:solidFill>
                    <a:srgbClr val="FFFFFF"/>
                  </a:solidFill>
                </a:endParaRPr>
              </a:p>
            </p:txBody>
          </p:sp>
        </p:grpSp>
        <p:pic>
          <p:nvPicPr>
            <p:cNvPr id="162836" name="Picture 104"/>
            <p:cNvPicPr>
              <a:picLocks noChangeAspect="1" noChangeArrowheads="1"/>
            </p:cNvPicPr>
            <p:nvPr/>
          </p:nvPicPr>
          <p:blipFill>
            <a:blip r:embed="rId3" cstate="print"/>
            <a:srcRect/>
            <a:stretch>
              <a:fillRect/>
            </a:stretch>
          </p:blipFill>
          <p:spPr bwMode="auto">
            <a:xfrm>
              <a:off x="2838" y="772"/>
              <a:ext cx="1050" cy="1292"/>
            </a:xfrm>
            <a:prstGeom prst="rect">
              <a:avLst/>
            </a:prstGeom>
            <a:noFill/>
            <a:ln w="9525">
              <a:noFill/>
              <a:miter lim="800000"/>
              <a:headEnd/>
              <a:tailEnd/>
            </a:ln>
          </p:spPr>
        </p:pic>
        <p:pic>
          <p:nvPicPr>
            <p:cNvPr id="162837" name="Picture 105"/>
            <p:cNvPicPr>
              <a:picLocks noChangeAspect="1" noChangeArrowheads="1"/>
            </p:cNvPicPr>
            <p:nvPr/>
          </p:nvPicPr>
          <p:blipFill>
            <a:blip r:embed="rId4" cstate="print"/>
            <a:srcRect/>
            <a:stretch>
              <a:fillRect/>
            </a:stretch>
          </p:blipFill>
          <p:spPr bwMode="auto">
            <a:xfrm>
              <a:off x="1824" y="772"/>
              <a:ext cx="1019" cy="1292"/>
            </a:xfrm>
            <a:prstGeom prst="rect">
              <a:avLst/>
            </a:prstGeom>
            <a:noFill/>
            <a:ln w="9525">
              <a:noFill/>
              <a:miter lim="800000"/>
              <a:headEnd/>
              <a:tailEnd/>
            </a:ln>
          </p:spPr>
        </p:pic>
        <p:pic>
          <p:nvPicPr>
            <p:cNvPr id="162838" name="Picture 106"/>
            <p:cNvPicPr>
              <a:picLocks noChangeAspect="1" noChangeArrowheads="1"/>
            </p:cNvPicPr>
            <p:nvPr/>
          </p:nvPicPr>
          <p:blipFill>
            <a:blip r:embed="rId3" cstate="print"/>
            <a:srcRect/>
            <a:stretch>
              <a:fillRect/>
            </a:stretch>
          </p:blipFill>
          <p:spPr bwMode="auto">
            <a:xfrm>
              <a:off x="2838" y="772"/>
              <a:ext cx="1050" cy="1292"/>
            </a:xfrm>
            <a:prstGeom prst="rect">
              <a:avLst/>
            </a:prstGeom>
            <a:noFill/>
            <a:ln w="9525">
              <a:noFill/>
              <a:miter lim="800000"/>
              <a:headEnd/>
              <a:tailEnd/>
            </a:ln>
          </p:spPr>
        </p:pic>
        <p:pic>
          <p:nvPicPr>
            <p:cNvPr id="162839" name="Picture 107"/>
            <p:cNvPicPr>
              <a:picLocks noChangeAspect="1" noChangeArrowheads="1"/>
            </p:cNvPicPr>
            <p:nvPr/>
          </p:nvPicPr>
          <p:blipFill>
            <a:blip r:embed="rId4" cstate="print"/>
            <a:srcRect/>
            <a:stretch>
              <a:fillRect/>
            </a:stretch>
          </p:blipFill>
          <p:spPr bwMode="auto">
            <a:xfrm>
              <a:off x="1824" y="772"/>
              <a:ext cx="1019" cy="1292"/>
            </a:xfrm>
            <a:prstGeom prst="rect">
              <a:avLst/>
            </a:prstGeom>
            <a:noFill/>
            <a:ln w="9525">
              <a:noFill/>
              <a:miter lim="800000"/>
              <a:headEnd/>
              <a:tailEnd/>
            </a:ln>
          </p:spPr>
        </p:pic>
        <p:sp>
          <p:nvSpPr>
            <p:cNvPr id="162840" name="Rectangle 152"/>
            <p:cNvSpPr>
              <a:spLocks noChangeArrowheads="1"/>
            </p:cNvSpPr>
            <p:nvPr/>
          </p:nvSpPr>
          <p:spPr bwMode="auto">
            <a:xfrm>
              <a:off x="1856" y="790"/>
              <a:ext cx="167" cy="202"/>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41" name="Rectangle 153"/>
            <p:cNvSpPr>
              <a:spLocks noChangeArrowheads="1"/>
            </p:cNvSpPr>
            <p:nvPr/>
          </p:nvSpPr>
          <p:spPr bwMode="auto">
            <a:xfrm>
              <a:off x="1903" y="838"/>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A</a:t>
              </a:r>
              <a:endParaRPr lang="en-US">
                <a:solidFill>
                  <a:srgbClr val="FFFFFF"/>
                </a:solidFill>
              </a:endParaRPr>
            </a:p>
          </p:txBody>
        </p:sp>
        <p:sp>
          <p:nvSpPr>
            <p:cNvPr id="162842" name="Rectangle 154"/>
            <p:cNvSpPr>
              <a:spLocks noChangeArrowheads="1"/>
            </p:cNvSpPr>
            <p:nvPr/>
          </p:nvSpPr>
          <p:spPr bwMode="auto">
            <a:xfrm>
              <a:off x="1856" y="790"/>
              <a:ext cx="167" cy="202"/>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43" name="Rectangle 155"/>
            <p:cNvSpPr>
              <a:spLocks noChangeArrowheads="1"/>
            </p:cNvSpPr>
            <p:nvPr/>
          </p:nvSpPr>
          <p:spPr bwMode="auto">
            <a:xfrm>
              <a:off x="1903" y="838"/>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A</a:t>
              </a:r>
              <a:endParaRPr lang="en-US">
                <a:solidFill>
                  <a:srgbClr val="FFFFFF"/>
                </a:solidFill>
              </a:endParaRPr>
            </a:p>
          </p:txBody>
        </p:sp>
        <p:sp>
          <p:nvSpPr>
            <p:cNvPr id="162844" name="Rectangle 156"/>
            <p:cNvSpPr>
              <a:spLocks noChangeArrowheads="1"/>
            </p:cNvSpPr>
            <p:nvPr/>
          </p:nvSpPr>
          <p:spPr bwMode="auto">
            <a:xfrm>
              <a:off x="1856" y="790"/>
              <a:ext cx="167" cy="202"/>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45" name="Rectangle 157"/>
            <p:cNvSpPr>
              <a:spLocks noChangeArrowheads="1"/>
            </p:cNvSpPr>
            <p:nvPr/>
          </p:nvSpPr>
          <p:spPr bwMode="auto">
            <a:xfrm>
              <a:off x="1903" y="838"/>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A</a:t>
              </a:r>
              <a:endParaRPr lang="en-US">
                <a:solidFill>
                  <a:srgbClr val="FFFFFF"/>
                </a:solidFill>
              </a:endParaRPr>
            </a:p>
          </p:txBody>
        </p:sp>
        <p:sp>
          <p:nvSpPr>
            <p:cNvPr id="162846" name="Rectangle 158"/>
            <p:cNvSpPr>
              <a:spLocks noChangeArrowheads="1"/>
            </p:cNvSpPr>
            <p:nvPr/>
          </p:nvSpPr>
          <p:spPr bwMode="auto">
            <a:xfrm>
              <a:off x="1856" y="790"/>
              <a:ext cx="167" cy="202"/>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47" name="Rectangle 159"/>
            <p:cNvSpPr>
              <a:spLocks noChangeArrowheads="1"/>
            </p:cNvSpPr>
            <p:nvPr/>
          </p:nvSpPr>
          <p:spPr bwMode="auto">
            <a:xfrm>
              <a:off x="1903" y="838"/>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A</a:t>
              </a:r>
              <a:endParaRPr lang="en-US">
                <a:solidFill>
                  <a:srgbClr val="FFFFFF"/>
                </a:solidFill>
              </a:endParaRPr>
            </a:p>
          </p:txBody>
        </p:sp>
        <p:sp>
          <p:nvSpPr>
            <p:cNvPr id="162848" name="Rectangle 192"/>
            <p:cNvSpPr>
              <a:spLocks noChangeArrowheads="1"/>
            </p:cNvSpPr>
            <p:nvPr/>
          </p:nvSpPr>
          <p:spPr bwMode="auto">
            <a:xfrm>
              <a:off x="2112" y="528"/>
              <a:ext cx="416" cy="144"/>
            </a:xfrm>
            <a:prstGeom prst="rect">
              <a:avLst/>
            </a:prstGeom>
            <a:noFill/>
            <a:ln w="9525">
              <a:noFill/>
              <a:miter lim="800000"/>
              <a:headEnd/>
              <a:tailEnd/>
            </a:ln>
          </p:spPr>
          <p:txBody>
            <a:bodyPr lIns="0" tIns="0" rIns="0" bIns="0">
              <a:spAutoFit/>
            </a:bodyPr>
            <a:lstStyle/>
            <a:p>
              <a:r>
                <a:rPr lang="en-US" sz="1400" b="1" dirty="0">
                  <a:solidFill>
                    <a:srgbClr val="091C5A"/>
                  </a:solidFill>
                </a:rPr>
                <a:t>Screen</a:t>
              </a:r>
              <a:endParaRPr lang="en-US" sz="2000" dirty="0">
                <a:solidFill>
                  <a:srgbClr val="FFFFFF"/>
                </a:solidFill>
              </a:endParaRPr>
            </a:p>
          </p:txBody>
        </p:sp>
        <p:sp>
          <p:nvSpPr>
            <p:cNvPr id="162849" name="Rectangle 202"/>
            <p:cNvSpPr>
              <a:spLocks noChangeArrowheads="1"/>
            </p:cNvSpPr>
            <p:nvPr/>
          </p:nvSpPr>
          <p:spPr bwMode="auto">
            <a:xfrm>
              <a:off x="3168" y="528"/>
              <a:ext cx="528" cy="144"/>
            </a:xfrm>
            <a:prstGeom prst="rect">
              <a:avLst/>
            </a:prstGeom>
            <a:noFill/>
            <a:ln w="9525">
              <a:noFill/>
              <a:miter lim="800000"/>
              <a:headEnd/>
              <a:tailEnd/>
            </a:ln>
          </p:spPr>
          <p:txBody>
            <a:bodyPr lIns="0" tIns="0" rIns="0" bIns="0">
              <a:spAutoFit/>
            </a:bodyPr>
            <a:lstStyle/>
            <a:p>
              <a:r>
                <a:rPr lang="en-US" sz="1400" b="1">
                  <a:solidFill>
                    <a:srgbClr val="091C5A"/>
                  </a:solidFill>
                </a:rPr>
                <a:t>Week 78</a:t>
              </a:r>
              <a:endParaRPr lang="en-US" sz="2000">
                <a:solidFill>
                  <a:srgbClr val="FFFFFF"/>
                </a:solidFill>
              </a:endParaRPr>
            </a:p>
          </p:txBody>
        </p:sp>
      </p:grpSp>
      <p:grpSp>
        <p:nvGrpSpPr>
          <p:cNvPr id="6" name="Group 206"/>
          <p:cNvGrpSpPr>
            <a:grpSpLocks/>
          </p:cNvGrpSpPr>
          <p:nvPr/>
        </p:nvGrpSpPr>
        <p:grpSpPr bwMode="auto">
          <a:xfrm>
            <a:off x="396875" y="3598228"/>
            <a:ext cx="3145222" cy="2268187"/>
            <a:chOff x="1824" y="2160"/>
            <a:chExt cx="2064" cy="1506"/>
          </a:xfrm>
        </p:grpSpPr>
        <p:grpSp>
          <p:nvGrpSpPr>
            <p:cNvPr id="7" name="Group 25"/>
            <p:cNvGrpSpPr>
              <a:grpSpLocks/>
            </p:cNvGrpSpPr>
            <p:nvPr/>
          </p:nvGrpSpPr>
          <p:grpSpPr bwMode="auto">
            <a:xfrm>
              <a:off x="1824" y="2457"/>
              <a:ext cx="2064" cy="1209"/>
              <a:chOff x="2845" y="1223"/>
              <a:chExt cx="1795" cy="1072"/>
            </a:xfrm>
          </p:grpSpPr>
          <p:pic>
            <p:nvPicPr>
              <p:cNvPr id="162852" name="Picture 23"/>
              <p:cNvPicPr>
                <a:picLocks noChangeAspect="1" noChangeArrowheads="1"/>
              </p:cNvPicPr>
              <p:nvPr/>
            </p:nvPicPr>
            <p:blipFill>
              <a:blip r:embed="rId5" cstate="print"/>
              <a:srcRect/>
              <a:stretch>
                <a:fillRect/>
              </a:stretch>
            </p:blipFill>
            <p:spPr bwMode="auto">
              <a:xfrm>
                <a:off x="3722" y="1223"/>
                <a:ext cx="918" cy="1072"/>
              </a:xfrm>
              <a:prstGeom prst="rect">
                <a:avLst/>
              </a:prstGeom>
              <a:noFill/>
              <a:ln w="9525">
                <a:noFill/>
                <a:miter lim="800000"/>
                <a:headEnd/>
                <a:tailEnd/>
              </a:ln>
            </p:spPr>
          </p:pic>
          <p:pic>
            <p:nvPicPr>
              <p:cNvPr id="162853" name="Picture 24"/>
              <p:cNvPicPr>
                <a:picLocks noChangeAspect="1" noChangeArrowheads="1"/>
              </p:cNvPicPr>
              <p:nvPr/>
            </p:nvPicPr>
            <p:blipFill>
              <a:blip r:embed="rId6" cstate="print"/>
              <a:srcRect/>
              <a:stretch>
                <a:fillRect/>
              </a:stretch>
            </p:blipFill>
            <p:spPr bwMode="auto">
              <a:xfrm>
                <a:off x="2845" y="1223"/>
                <a:ext cx="884" cy="1072"/>
              </a:xfrm>
              <a:prstGeom prst="rect">
                <a:avLst/>
              </a:prstGeom>
              <a:noFill/>
              <a:ln w="9525">
                <a:noFill/>
                <a:miter lim="800000"/>
                <a:headEnd/>
                <a:tailEnd/>
              </a:ln>
            </p:spPr>
          </p:pic>
        </p:grpSp>
        <p:grpSp>
          <p:nvGrpSpPr>
            <p:cNvPr id="8" name="Group 61"/>
            <p:cNvGrpSpPr>
              <a:grpSpLocks/>
            </p:cNvGrpSpPr>
            <p:nvPr/>
          </p:nvGrpSpPr>
          <p:grpSpPr bwMode="auto">
            <a:xfrm>
              <a:off x="1833" y="2468"/>
              <a:ext cx="167" cy="187"/>
              <a:chOff x="2853" y="1233"/>
              <a:chExt cx="145" cy="166"/>
            </a:xfrm>
          </p:grpSpPr>
          <p:sp>
            <p:nvSpPr>
              <p:cNvPr id="162855" name="Rectangle 57"/>
              <p:cNvSpPr>
                <a:spLocks noChangeArrowheads="1"/>
              </p:cNvSpPr>
              <p:nvPr/>
            </p:nvSpPr>
            <p:spPr bwMode="auto">
              <a:xfrm>
                <a:off x="2853" y="1233"/>
                <a:ext cx="145"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56" name="Rectangle 58"/>
              <p:cNvSpPr>
                <a:spLocks noChangeArrowheads="1"/>
              </p:cNvSpPr>
              <p:nvPr/>
            </p:nvSpPr>
            <p:spPr bwMode="auto">
              <a:xfrm>
                <a:off x="2892" y="1272"/>
                <a:ext cx="56" cy="94"/>
              </a:xfrm>
              <a:prstGeom prst="rect">
                <a:avLst/>
              </a:prstGeom>
              <a:noFill/>
              <a:ln w="9525">
                <a:noFill/>
                <a:miter lim="800000"/>
                <a:headEnd/>
                <a:tailEnd/>
              </a:ln>
            </p:spPr>
            <p:txBody>
              <a:bodyPr wrap="none" lIns="0" tIns="0" rIns="0" bIns="0">
                <a:spAutoFit/>
              </a:bodyPr>
              <a:lstStyle/>
              <a:p>
                <a:r>
                  <a:rPr lang="en-US" sz="1100" b="1">
                    <a:solidFill>
                      <a:srgbClr val="FFFFFF"/>
                    </a:solidFill>
                  </a:rPr>
                  <a:t>B</a:t>
                </a:r>
                <a:endParaRPr lang="en-US">
                  <a:solidFill>
                    <a:srgbClr val="FFFFFF"/>
                  </a:solidFill>
                </a:endParaRPr>
              </a:p>
            </p:txBody>
          </p:sp>
          <p:sp>
            <p:nvSpPr>
              <p:cNvPr id="162857" name="Rectangle 59"/>
              <p:cNvSpPr>
                <a:spLocks noChangeArrowheads="1"/>
              </p:cNvSpPr>
              <p:nvPr/>
            </p:nvSpPr>
            <p:spPr bwMode="auto">
              <a:xfrm>
                <a:off x="2853" y="1233"/>
                <a:ext cx="145"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58" name="Rectangle 60"/>
              <p:cNvSpPr>
                <a:spLocks noChangeArrowheads="1"/>
              </p:cNvSpPr>
              <p:nvPr/>
            </p:nvSpPr>
            <p:spPr bwMode="auto">
              <a:xfrm>
                <a:off x="2892" y="1272"/>
                <a:ext cx="56" cy="94"/>
              </a:xfrm>
              <a:prstGeom prst="rect">
                <a:avLst/>
              </a:prstGeom>
              <a:noFill/>
              <a:ln w="9525">
                <a:noFill/>
                <a:miter lim="800000"/>
                <a:headEnd/>
                <a:tailEnd/>
              </a:ln>
            </p:spPr>
            <p:txBody>
              <a:bodyPr wrap="none" lIns="0" tIns="0" rIns="0" bIns="0">
                <a:spAutoFit/>
              </a:bodyPr>
              <a:lstStyle/>
              <a:p>
                <a:r>
                  <a:rPr lang="en-US" sz="1100" b="1">
                    <a:solidFill>
                      <a:srgbClr val="FFFFFF"/>
                    </a:solidFill>
                  </a:rPr>
                  <a:t>B</a:t>
                </a:r>
                <a:endParaRPr lang="en-US">
                  <a:solidFill>
                    <a:srgbClr val="FFFFFF"/>
                  </a:solidFill>
                </a:endParaRPr>
              </a:p>
            </p:txBody>
          </p:sp>
        </p:grpSp>
        <p:grpSp>
          <p:nvGrpSpPr>
            <p:cNvPr id="9" name="Group 68"/>
            <p:cNvGrpSpPr>
              <a:grpSpLocks/>
            </p:cNvGrpSpPr>
            <p:nvPr/>
          </p:nvGrpSpPr>
          <p:grpSpPr bwMode="auto">
            <a:xfrm>
              <a:off x="2650" y="2468"/>
              <a:ext cx="396" cy="187"/>
              <a:chOff x="3563" y="1233"/>
              <a:chExt cx="345" cy="166"/>
            </a:xfrm>
          </p:grpSpPr>
          <p:sp>
            <p:nvSpPr>
              <p:cNvPr id="162860" name="Rectangle 62"/>
              <p:cNvSpPr>
                <a:spLocks noChangeArrowheads="1"/>
              </p:cNvSpPr>
              <p:nvPr/>
            </p:nvSpPr>
            <p:spPr bwMode="auto">
              <a:xfrm>
                <a:off x="3563" y="1233"/>
                <a:ext cx="345"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61" name="Rectangle 63"/>
              <p:cNvSpPr>
                <a:spLocks noChangeArrowheads="1"/>
              </p:cNvSpPr>
              <p:nvPr/>
            </p:nvSpPr>
            <p:spPr bwMode="auto">
              <a:xfrm>
                <a:off x="3633" y="1272"/>
                <a:ext cx="25" cy="94"/>
              </a:xfrm>
              <a:prstGeom prst="rect">
                <a:avLst/>
              </a:prstGeom>
              <a:noFill/>
              <a:ln w="9525">
                <a:noFill/>
                <a:miter lim="800000"/>
                <a:headEnd/>
                <a:tailEnd/>
              </a:ln>
            </p:spPr>
            <p:txBody>
              <a:bodyPr wrap="none" lIns="0" tIns="0" rIns="0" bIns="0">
                <a:spAutoFit/>
              </a:bodyPr>
              <a:lstStyle/>
              <a:p>
                <a:r>
                  <a:rPr lang="en-US" sz="1100" b="1">
                    <a:solidFill>
                      <a:srgbClr val="FFFFFF"/>
                    </a:solidFill>
                  </a:rPr>
                  <a:t>-</a:t>
                </a:r>
                <a:endParaRPr lang="en-US">
                  <a:solidFill>
                    <a:srgbClr val="FFFFFF"/>
                  </a:solidFill>
                </a:endParaRPr>
              </a:p>
            </p:txBody>
          </p:sp>
          <p:sp>
            <p:nvSpPr>
              <p:cNvPr id="162862" name="Rectangle 64"/>
              <p:cNvSpPr>
                <a:spLocks noChangeArrowheads="1"/>
              </p:cNvSpPr>
              <p:nvPr/>
            </p:nvSpPr>
            <p:spPr bwMode="auto">
              <a:xfrm>
                <a:off x="3663" y="1272"/>
                <a:ext cx="149" cy="94"/>
              </a:xfrm>
              <a:prstGeom prst="rect">
                <a:avLst/>
              </a:prstGeom>
              <a:noFill/>
              <a:ln w="9525">
                <a:noFill/>
                <a:miter lim="800000"/>
                <a:headEnd/>
                <a:tailEnd/>
              </a:ln>
            </p:spPr>
            <p:txBody>
              <a:bodyPr wrap="none" lIns="0" tIns="0" rIns="0" bIns="0">
                <a:spAutoFit/>
              </a:bodyPr>
              <a:lstStyle/>
              <a:p>
                <a:r>
                  <a:rPr lang="en-US" sz="1100" b="1">
                    <a:solidFill>
                      <a:srgbClr val="FFFFFF"/>
                    </a:solidFill>
                  </a:rPr>
                  <a:t>0.33</a:t>
                </a:r>
                <a:endParaRPr lang="en-US">
                  <a:solidFill>
                    <a:srgbClr val="FFFFFF"/>
                  </a:solidFill>
                </a:endParaRPr>
              </a:p>
            </p:txBody>
          </p:sp>
          <p:sp>
            <p:nvSpPr>
              <p:cNvPr id="162863" name="Rectangle 65"/>
              <p:cNvSpPr>
                <a:spLocks noChangeArrowheads="1"/>
              </p:cNvSpPr>
              <p:nvPr/>
            </p:nvSpPr>
            <p:spPr bwMode="auto">
              <a:xfrm>
                <a:off x="3563" y="1233"/>
                <a:ext cx="345" cy="166"/>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64" name="Rectangle 66"/>
              <p:cNvSpPr>
                <a:spLocks noChangeArrowheads="1"/>
              </p:cNvSpPr>
              <p:nvPr/>
            </p:nvSpPr>
            <p:spPr bwMode="auto">
              <a:xfrm>
                <a:off x="3633" y="1272"/>
                <a:ext cx="25" cy="94"/>
              </a:xfrm>
              <a:prstGeom prst="rect">
                <a:avLst/>
              </a:prstGeom>
              <a:noFill/>
              <a:ln w="9525">
                <a:noFill/>
                <a:miter lim="800000"/>
                <a:headEnd/>
                <a:tailEnd/>
              </a:ln>
            </p:spPr>
            <p:txBody>
              <a:bodyPr wrap="none" lIns="0" tIns="0" rIns="0" bIns="0">
                <a:spAutoFit/>
              </a:bodyPr>
              <a:lstStyle/>
              <a:p>
                <a:r>
                  <a:rPr lang="en-US" sz="1100" b="1">
                    <a:solidFill>
                      <a:srgbClr val="FFFFFF"/>
                    </a:solidFill>
                  </a:rPr>
                  <a:t>-</a:t>
                </a:r>
                <a:endParaRPr lang="en-US">
                  <a:solidFill>
                    <a:srgbClr val="FFFFFF"/>
                  </a:solidFill>
                </a:endParaRPr>
              </a:p>
            </p:txBody>
          </p:sp>
          <p:sp>
            <p:nvSpPr>
              <p:cNvPr id="162865" name="Rectangle 67"/>
              <p:cNvSpPr>
                <a:spLocks noChangeArrowheads="1"/>
              </p:cNvSpPr>
              <p:nvPr/>
            </p:nvSpPr>
            <p:spPr bwMode="auto">
              <a:xfrm>
                <a:off x="3663" y="1272"/>
                <a:ext cx="149" cy="94"/>
              </a:xfrm>
              <a:prstGeom prst="rect">
                <a:avLst/>
              </a:prstGeom>
              <a:noFill/>
              <a:ln w="9525">
                <a:noFill/>
                <a:miter lim="800000"/>
                <a:headEnd/>
                <a:tailEnd/>
              </a:ln>
            </p:spPr>
            <p:txBody>
              <a:bodyPr wrap="none" lIns="0" tIns="0" rIns="0" bIns="0">
                <a:spAutoFit/>
              </a:bodyPr>
              <a:lstStyle/>
              <a:p>
                <a:r>
                  <a:rPr lang="en-US" sz="1100" b="1">
                    <a:solidFill>
                      <a:srgbClr val="FFFFFF"/>
                    </a:solidFill>
                  </a:rPr>
                  <a:t>0.33</a:t>
                </a:r>
                <a:endParaRPr lang="en-US">
                  <a:solidFill>
                    <a:srgbClr val="FFFFFF"/>
                  </a:solidFill>
                </a:endParaRPr>
              </a:p>
            </p:txBody>
          </p:sp>
        </p:grpSp>
        <p:pic>
          <p:nvPicPr>
            <p:cNvPr id="162866" name="Picture 108"/>
            <p:cNvPicPr>
              <a:picLocks noChangeAspect="1" noChangeArrowheads="1"/>
            </p:cNvPicPr>
            <p:nvPr/>
          </p:nvPicPr>
          <p:blipFill>
            <a:blip r:embed="rId5" cstate="print"/>
            <a:srcRect/>
            <a:stretch>
              <a:fillRect/>
            </a:stretch>
          </p:blipFill>
          <p:spPr bwMode="auto">
            <a:xfrm>
              <a:off x="2832" y="2457"/>
              <a:ext cx="1056" cy="1209"/>
            </a:xfrm>
            <a:prstGeom prst="rect">
              <a:avLst/>
            </a:prstGeom>
            <a:noFill/>
            <a:ln w="9525">
              <a:noFill/>
              <a:miter lim="800000"/>
              <a:headEnd/>
              <a:tailEnd/>
            </a:ln>
          </p:spPr>
        </p:pic>
        <p:pic>
          <p:nvPicPr>
            <p:cNvPr id="162867" name="Picture 109"/>
            <p:cNvPicPr>
              <a:picLocks noChangeAspect="1" noChangeArrowheads="1"/>
            </p:cNvPicPr>
            <p:nvPr/>
          </p:nvPicPr>
          <p:blipFill>
            <a:blip r:embed="rId6" cstate="print"/>
            <a:srcRect/>
            <a:stretch>
              <a:fillRect/>
            </a:stretch>
          </p:blipFill>
          <p:spPr bwMode="auto">
            <a:xfrm>
              <a:off x="1824" y="2457"/>
              <a:ext cx="1016" cy="1209"/>
            </a:xfrm>
            <a:prstGeom prst="rect">
              <a:avLst/>
            </a:prstGeom>
            <a:noFill/>
            <a:ln w="9525">
              <a:noFill/>
              <a:miter lim="800000"/>
              <a:headEnd/>
              <a:tailEnd/>
            </a:ln>
          </p:spPr>
        </p:pic>
        <p:pic>
          <p:nvPicPr>
            <p:cNvPr id="162868" name="Picture 110"/>
            <p:cNvPicPr>
              <a:picLocks noChangeAspect="1" noChangeArrowheads="1"/>
            </p:cNvPicPr>
            <p:nvPr/>
          </p:nvPicPr>
          <p:blipFill>
            <a:blip r:embed="rId5" cstate="print"/>
            <a:srcRect/>
            <a:stretch>
              <a:fillRect/>
            </a:stretch>
          </p:blipFill>
          <p:spPr bwMode="auto">
            <a:xfrm>
              <a:off x="2832" y="2457"/>
              <a:ext cx="1056" cy="1209"/>
            </a:xfrm>
            <a:prstGeom prst="rect">
              <a:avLst/>
            </a:prstGeom>
            <a:noFill/>
            <a:ln w="9525">
              <a:noFill/>
              <a:miter lim="800000"/>
              <a:headEnd/>
              <a:tailEnd/>
            </a:ln>
          </p:spPr>
        </p:pic>
        <p:pic>
          <p:nvPicPr>
            <p:cNvPr id="162869" name="Picture 111"/>
            <p:cNvPicPr>
              <a:picLocks noChangeAspect="1" noChangeArrowheads="1"/>
            </p:cNvPicPr>
            <p:nvPr/>
          </p:nvPicPr>
          <p:blipFill>
            <a:blip r:embed="rId6" cstate="print"/>
            <a:srcRect/>
            <a:stretch>
              <a:fillRect/>
            </a:stretch>
          </p:blipFill>
          <p:spPr bwMode="auto">
            <a:xfrm>
              <a:off x="1824" y="2457"/>
              <a:ext cx="1016" cy="1209"/>
            </a:xfrm>
            <a:prstGeom prst="rect">
              <a:avLst/>
            </a:prstGeom>
            <a:noFill/>
            <a:ln w="9525">
              <a:noFill/>
              <a:miter lim="800000"/>
              <a:headEnd/>
              <a:tailEnd/>
            </a:ln>
          </p:spPr>
        </p:pic>
        <p:sp>
          <p:nvSpPr>
            <p:cNvPr id="162870" name="Rectangle 160"/>
            <p:cNvSpPr>
              <a:spLocks noChangeArrowheads="1"/>
            </p:cNvSpPr>
            <p:nvPr/>
          </p:nvSpPr>
          <p:spPr bwMode="auto">
            <a:xfrm>
              <a:off x="1833" y="2468"/>
              <a:ext cx="167" cy="187"/>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71" name="Rectangle 161"/>
            <p:cNvSpPr>
              <a:spLocks noChangeArrowheads="1"/>
            </p:cNvSpPr>
            <p:nvPr/>
          </p:nvSpPr>
          <p:spPr bwMode="auto">
            <a:xfrm>
              <a:off x="1878" y="2512"/>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B</a:t>
              </a:r>
              <a:endParaRPr lang="en-US">
                <a:solidFill>
                  <a:srgbClr val="FFFFFF"/>
                </a:solidFill>
              </a:endParaRPr>
            </a:p>
          </p:txBody>
        </p:sp>
        <p:sp>
          <p:nvSpPr>
            <p:cNvPr id="162872" name="Rectangle 162"/>
            <p:cNvSpPr>
              <a:spLocks noChangeArrowheads="1"/>
            </p:cNvSpPr>
            <p:nvPr/>
          </p:nvSpPr>
          <p:spPr bwMode="auto">
            <a:xfrm>
              <a:off x="1833" y="2468"/>
              <a:ext cx="167" cy="187"/>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73" name="Rectangle 163"/>
            <p:cNvSpPr>
              <a:spLocks noChangeArrowheads="1"/>
            </p:cNvSpPr>
            <p:nvPr/>
          </p:nvSpPr>
          <p:spPr bwMode="auto">
            <a:xfrm>
              <a:off x="1878" y="2512"/>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B</a:t>
              </a:r>
              <a:endParaRPr lang="en-US">
                <a:solidFill>
                  <a:srgbClr val="FFFFFF"/>
                </a:solidFill>
              </a:endParaRPr>
            </a:p>
          </p:txBody>
        </p:sp>
        <p:sp>
          <p:nvSpPr>
            <p:cNvPr id="162874" name="Rectangle 164"/>
            <p:cNvSpPr>
              <a:spLocks noChangeArrowheads="1"/>
            </p:cNvSpPr>
            <p:nvPr/>
          </p:nvSpPr>
          <p:spPr bwMode="auto">
            <a:xfrm>
              <a:off x="1833" y="2468"/>
              <a:ext cx="167" cy="187"/>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75" name="Rectangle 165"/>
            <p:cNvSpPr>
              <a:spLocks noChangeArrowheads="1"/>
            </p:cNvSpPr>
            <p:nvPr/>
          </p:nvSpPr>
          <p:spPr bwMode="auto">
            <a:xfrm>
              <a:off x="1878" y="2512"/>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B</a:t>
              </a:r>
              <a:endParaRPr lang="en-US">
                <a:solidFill>
                  <a:srgbClr val="FFFFFF"/>
                </a:solidFill>
              </a:endParaRPr>
            </a:p>
          </p:txBody>
        </p:sp>
        <p:sp>
          <p:nvSpPr>
            <p:cNvPr id="162876" name="Rectangle 166"/>
            <p:cNvSpPr>
              <a:spLocks noChangeArrowheads="1"/>
            </p:cNvSpPr>
            <p:nvPr/>
          </p:nvSpPr>
          <p:spPr bwMode="auto">
            <a:xfrm>
              <a:off x="1833" y="2468"/>
              <a:ext cx="167" cy="187"/>
            </a:xfrm>
            <a:prstGeom prst="rect">
              <a:avLst/>
            </a:prstGeom>
            <a:solidFill>
              <a:srgbClr val="000080"/>
            </a:solidFill>
            <a:ln w="9525">
              <a:noFill/>
              <a:miter lim="800000"/>
              <a:headEnd/>
              <a:tailEnd/>
            </a:ln>
          </p:spPr>
          <p:txBody>
            <a:bodyPr/>
            <a:lstStyle/>
            <a:p>
              <a:endParaRPr lang="sv-SE">
                <a:solidFill>
                  <a:srgbClr val="FFFFFF"/>
                </a:solidFill>
              </a:endParaRPr>
            </a:p>
          </p:txBody>
        </p:sp>
        <p:sp>
          <p:nvSpPr>
            <p:cNvPr id="162877" name="Rectangle 167"/>
            <p:cNvSpPr>
              <a:spLocks noChangeArrowheads="1"/>
            </p:cNvSpPr>
            <p:nvPr/>
          </p:nvSpPr>
          <p:spPr bwMode="auto">
            <a:xfrm>
              <a:off x="1878" y="2512"/>
              <a:ext cx="64" cy="106"/>
            </a:xfrm>
            <a:prstGeom prst="rect">
              <a:avLst/>
            </a:prstGeom>
            <a:noFill/>
            <a:ln w="9525">
              <a:noFill/>
              <a:miter lim="800000"/>
              <a:headEnd/>
              <a:tailEnd/>
            </a:ln>
          </p:spPr>
          <p:txBody>
            <a:bodyPr wrap="none" lIns="0" tIns="0" rIns="0" bIns="0">
              <a:spAutoFit/>
            </a:bodyPr>
            <a:lstStyle/>
            <a:p>
              <a:r>
                <a:rPr lang="en-US" sz="1100" b="1">
                  <a:solidFill>
                    <a:srgbClr val="FFFFFF"/>
                  </a:solidFill>
                </a:rPr>
                <a:t>B</a:t>
              </a:r>
              <a:endParaRPr lang="en-US">
                <a:solidFill>
                  <a:srgbClr val="FFFFFF"/>
                </a:solidFill>
              </a:endParaRPr>
            </a:p>
          </p:txBody>
        </p:sp>
        <p:sp>
          <p:nvSpPr>
            <p:cNvPr id="162878" name="Rectangle 203"/>
            <p:cNvSpPr>
              <a:spLocks noChangeArrowheads="1"/>
            </p:cNvSpPr>
            <p:nvPr/>
          </p:nvSpPr>
          <p:spPr bwMode="auto">
            <a:xfrm>
              <a:off x="2064" y="2160"/>
              <a:ext cx="416" cy="144"/>
            </a:xfrm>
            <a:prstGeom prst="rect">
              <a:avLst/>
            </a:prstGeom>
            <a:noFill/>
            <a:ln w="9525">
              <a:noFill/>
              <a:miter lim="800000"/>
              <a:headEnd/>
              <a:tailEnd/>
            </a:ln>
          </p:spPr>
          <p:txBody>
            <a:bodyPr lIns="0" tIns="0" rIns="0" bIns="0">
              <a:spAutoFit/>
            </a:bodyPr>
            <a:lstStyle/>
            <a:p>
              <a:r>
                <a:rPr lang="en-US" sz="1400" b="1" dirty="0">
                  <a:solidFill>
                    <a:srgbClr val="091C5A"/>
                  </a:solidFill>
                </a:rPr>
                <a:t>Screen</a:t>
              </a:r>
              <a:endParaRPr lang="en-US" sz="2000" dirty="0">
                <a:solidFill>
                  <a:srgbClr val="FFFFFF"/>
                </a:solidFill>
              </a:endParaRPr>
            </a:p>
          </p:txBody>
        </p:sp>
        <p:sp>
          <p:nvSpPr>
            <p:cNvPr id="162879" name="Rectangle 204"/>
            <p:cNvSpPr>
              <a:spLocks noChangeArrowheads="1"/>
            </p:cNvSpPr>
            <p:nvPr/>
          </p:nvSpPr>
          <p:spPr bwMode="auto">
            <a:xfrm>
              <a:off x="3120" y="2160"/>
              <a:ext cx="528" cy="144"/>
            </a:xfrm>
            <a:prstGeom prst="rect">
              <a:avLst/>
            </a:prstGeom>
            <a:noFill/>
            <a:ln w="9525">
              <a:noFill/>
              <a:miter lim="800000"/>
              <a:headEnd/>
              <a:tailEnd/>
            </a:ln>
          </p:spPr>
          <p:txBody>
            <a:bodyPr lIns="0" tIns="0" rIns="0" bIns="0">
              <a:spAutoFit/>
            </a:bodyPr>
            <a:lstStyle/>
            <a:p>
              <a:r>
                <a:rPr lang="en-US" sz="1400" b="1">
                  <a:solidFill>
                    <a:srgbClr val="091C5A"/>
                  </a:solidFill>
                </a:rPr>
                <a:t>Week 78</a:t>
              </a:r>
              <a:endParaRPr lang="en-US" sz="2000">
                <a:solidFill>
                  <a:srgbClr val="FFFFFF"/>
                </a:solidFill>
              </a:endParaRPr>
            </a:p>
          </p:txBody>
        </p:sp>
      </p:grpSp>
      <p:sp>
        <p:nvSpPr>
          <p:cNvPr id="54479" name="Rectangle 207"/>
          <p:cNvSpPr>
            <a:spLocks noChangeArrowheads="1"/>
          </p:cNvSpPr>
          <p:nvPr/>
        </p:nvSpPr>
        <p:spPr bwMode="auto">
          <a:xfrm>
            <a:off x="844587" y="5890858"/>
            <a:ext cx="281301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i="1" dirty="0" err="1">
                <a:solidFill>
                  <a:srgbClr val="000000"/>
                </a:solidFill>
                <a:latin typeface="Calibri" pitchFamily="34" charset="0"/>
              </a:rPr>
              <a:t>Rinne</a:t>
            </a:r>
            <a:r>
              <a:rPr lang="en-US" sz="1400" b="1" i="1" dirty="0">
                <a:solidFill>
                  <a:srgbClr val="000000"/>
                </a:solidFill>
                <a:latin typeface="Calibri" pitchFamily="34" charset="0"/>
              </a:rPr>
              <a:t> et al, Lancet Neurology 2010</a:t>
            </a:r>
            <a:r>
              <a:rPr lang="en-US" sz="1400" b="1" dirty="0">
                <a:solidFill>
                  <a:srgbClr val="000000"/>
                </a:solidFill>
                <a:latin typeface="Calibri" pitchFamily="34" charset="0"/>
              </a:rPr>
              <a:t> </a:t>
            </a:r>
          </a:p>
        </p:txBody>
      </p:sp>
      <p:pic>
        <p:nvPicPr>
          <p:cNvPr id="162881" name="Picture 3"/>
          <p:cNvPicPr>
            <a:picLocks noChangeAspect="1" noChangeArrowheads="1"/>
          </p:cNvPicPr>
          <p:nvPr/>
        </p:nvPicPr>
        <p:blipFill>
          <a:blip r:embed="rId7" cstate="print"/>
          <a:srcRect/>
          <a:stretch>
            <a:fillRect/>
          </a:stretch>
        </p:blipFill>
        <p:spPr bwMode="auto">
          <a:xfrm>
            <a:off x="4136065" y="1038640"/>
            <a:ext cx="4378543" cy="2498275"/>
          </a:xfrm>
          <a:prstGeom prst="rect">
            <a:avLst/>
          </a:prstGeom>
          <a:noFill/>
          <a:ln w="9525">
            <a:noFill/>
            <a:miter lim="800000"/>
            <a:headEnd/>
            <a:tailEnd/>
          </a:ln>
        </p:spPr>
      </p:pic>
      <p:sp>
        <p:nvSpPr>
          <p:cNvPr id="162883" name="Rectangle 12"/>
          <p:cNvSpPr>
            <a:spLocks noChangeArrowheads="1"/>
          </p:cNvSpPr>
          <p:nvPr/>
        </p:nvSpPr>
        <p:spPr bwMode="auto">
          <a:xfrm>
            <a:off x="7007767" y="1109461"/>
            <a:ext cx="1423988" cy="369888"/>
          </a:xfrm>
          <a:prstGeom prst="rect">
            <a:avLst/>
          </a:prstGeom>
          <a:solidFill>
            <a:schemeClr val="bg1"/>
          </a:solidFill>
          <a:ln w="9525">
            <a:solidFill>
              <a:schemeClr val="bg1"/>
            </a:solidFill>
            <a:miter lim="800000"/>
            <a:headEnd/>
            <a:tailEnd/>
          </a:ln>
        </p:spPr>
        <p:txBody>
          <a:bodyPr anchor="ctr">
            <a:spAutoFit/>
          </a:bodyPr>
          <a:lstStyle/>
          <a:p>
            <a:r>
              <a:rPr lang="en-US" sz="900" b="1" dirty="0">
                <a:solidFill>
                  <a:srgbClr val="FFFFFF"/>
                </a:solidFill>
                <a:cs typeface="Arial" pitchFamily="34" charset="0"/>
              </a:rPr>
              <a:t>Bapineuzumab (n=19)</a:t>
            </a:r>
          </a:p>
          <a:p>
            <a:r>
              <a:rPr lang="en-US" sz="900" b="1" dirty="0">
                <a:solidFill>
                  <a:srgbClr val="FFFFFF"/>
                </a:solidFill>
                <a:cs typeface="Arial" pitchFamily="34" charset="0"/>
              </a:rPr>
              <a:t>Placebo (n=7)</a:t>
            </a:r>
          </a:p>
        </p:txBody>
      </p:sp>
      <p:pic>
        <p:nvPicPr>
          <p:cNvPr id="117762" name="Picture 2"/>
          <p:cNvPicPr>
            <a:picLocks noChangeAspect="1" noChangeArrowheads="1"/>
          </p:cNvPicPr>
          <p:nvPr/>
        </p:nvPicPr>
        <p:blipFill>
          <a:blip r:embed="rId8"/>
          <a:srcRect/>
          <a:stretch>
            <a:fillRect/>
          </a:stretch>
        </p:blipFill>
        <p:spPr bwMode="auto">
          <a:xfrm>
            <a:off x="4944152" y="3546712"/>
            <a:ext cx="2941064" cy="2505351"/>
          </a:xfrm>
          <a:prstGeom prst="rect">
            <a:avLst/>
          </a:prstGeom>
          <a:noFill/>
          <a:ln w="9525">
            <a:noFill/>
            <a:miter lim="800000"/>
            <a:headEnd/>
            <a:tailEnd/>
          </a:ln>
        </p:spPr>
      </p:pic>
      <p:sp>
        <p:nvSpPr>
          <p:cNvPr id="71" name="Rectangle 207"/>
          <p:cNvSpPr>
            <a:spLocks noChangeArrowheads="1"/>
          </p:cNvSpPr>
          <p:nvPr/>
        </p:nvSpPr>
        <p:spPr bwMode="auto">
          <a:xfrm>
            <a:off x="4989476" y="6039598"/>
            <a:ext cx="2860783"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400" b="1" i="1" dirty="0" err="1" smtClean="0">
                <a:solidFill>
                  <a:srgbClr val="000000"/>
                </a:solidFill>
                <a:latin typeface="Calibri" pitchFamily="34" charset="0"/>
              </a:rPr>
              <a:t>Ostrowitzki</a:t>
            </a:r>
            <a:r>
              <a:rPr lang="en-US" sz="1400" b="1" i="1" dirty="0" smtClean="0">
                <a:solidFill>
                  <a:srgbClr val="000000"/>
                </a:solidFill>
                <a:latin typeface="Calibri" pitchFamily="34" charset="0"/>
              </a:rPr>
              <a:t> et al, Arch  </a:t>
            </a:r>
            <a:r>
              <a:rPr lang="en-US" sz="1400" b="1" i="1" dirty="0" err="1" smtClean="0">
                <a:solidFill>
                  <a:srgbClr val="000000"/>
                </a:solidFill>
                <a:latin typeface="Calibri" pitchFamily="34" charset="0"/>
              </a:rPr>
              <a:t>Neurol</a:t>
            </a:r>
            <a:r>
              <a:rPr lang="en-US" sz="1400" b="1" i="1" dirty="0" smtClean="0">
                <a:solidFill>
                  <a:srgbClr val="000000"/>
                </a:solidFill>
                <a:latin typeface="Calibri" pitchFamily="34" charset="0"/>
              </a:rPr>
              <a:t> 2011</a:t>
            </a:r>
            <a:r>
              <a:rPr lang="en-US" sz="1400" b="1" dirty="0" smtClean="0">
                <a:solidFill>
                  <a:srgbClr val="000000"/>
                </a:solidFill>
                <a:latin typeface="Calibri" pitchFamily="34" charset="0"/>
              </a:rPr>
              <a:t> </a:t>
            </a:r>
            <a:endParaRPr lang="en-US" sz="1400" b="1" dirty="0">
              <a:solidFill>
                <a:srgbClr val="000000"/>
              </a:solidFill>
              <a:latin typeface="Calibri" pitchFamily="34" charset="0"/>
            </a:endParaRPr>
          </a:p>
        </p:txBody>
      </p:sp>
      <p:sp>
        <p:nvSpPr>
          <p:cNvPr id="72" name="Rectangle 12"/>
          <p:cNvSpPr>
            <a:spLocks noChangeArrowheads="1"/>
          </p:cNvSpPr>
          <p:nvPr/>
        </p:nvSpPr>
        <p:spPr bwMode="auto">
          <a:xfrm>
            <a:off x="4962811" y="3579904"/>
            <a:ext cx="1423988" cy="369888"/>
          </a:xfrm>
          <a:prstGeom prst="rect">
            <a:avLst/>
          </a:prstGeom>
          <a:solidFill>
            <a:schemeClr val="bg1"/>
          </a:solidFill>
          <a:ln w="9525">
            <a:solidFill>
              <a:schemeClr val="bg1"/>
            </a:solidFill>
            <a:miter lim="800000"/>
            <a:headEnd/>
            <a:tailEnd/>
          </a:ln>
        </p:spPr>
        <p:txBody>
          <a:bodyPr anchor="ctr">
            <a:spAutoFit/>
          </a:bodyPr>
          <a:lstStyle/>
          <a:p>
            <a:r>
              <a:rPr lang="en-US" sz="900" b="1" dirty="0" smtClean="0">
                <a:solidFill>
                  <a:srgbClr val="FFFFFF"/>
                </a:solidFill>
                <a:cs typeface="Arial" pitchFamily="34" charset="0"/>
              </a:rPr>
              <a:t>Gantenerumab </a:t>
            </a:r>
            <a:r>
              <a:rPr lang="en-US" sz="900" b="1" dirty="0">
                <a:solidFill>
                  <a:srgbClr val="FFFFFF"/>
                </a:solidFill>
                <a:cs typeface="Arial" pitchFamily="34" charset="0"/>
              </a:rPr>
              <a:t>(</a:t>
            </a:r>
            <a:r>
              <a:rPr lang="en-US" sz="900" b="1" dirty="0" smtClean="0">
                <a:solidFill>
                  <a:srgbClr val="FFFFFF"/>
                </a:solidFill>
                <a:cs typeface="Arial" pitchFamily="34" charset="0"/>
              </a:rPr>
              <a:t>n=6/6)</a:t>
            </a:r>
            <a:endParaRPr lang="en-US" sz="900" b="1" dirty="0">
              <a:solidFill>
                <a:srgbClr val="FFFFFF"/>
              </a:solidFill>
              <a:cs typeface="Arial" pitchFamily="34" charset="0"/>
            </a:endParaRPr>
          </a:p>
          <a:p>
            <a:r>
              <a:rPr lang="en-US" sz="900" b="1" dirty="0">
                <a:solidFill>
                  <a:srgbClr val="FFFFFF"/>
                </a:solidFill>
                <a:cs typeface="Arial" pitchFamily="34" charset="0"/>
              </a:rPr>
              <a:t>Placebo (</a:t>
            </a:r>
            <a:r>
              <a:rPr lang="en-US" sz="900" b="1" dirty="0" smtClean="0">
                <a:solidFill>
                  <a:srgbClr val="FFFFFF"/>
                </a:solidFill>
                <a:cs typeface="Arial" pitchFamily="34" charset="0"/>
              </a:rPr>
              <a:t>n=4)</a:t>
            </a:r>
            <a:endParaRPr lang="en-US" sz="900" b="1" dirty="0">
              <a:solidFill>
                <a:srgbClr val="FFFFFF"/>
              </a:solidFill>
              <a:cs typeface="Arial" pitchFamily="34" charset="0"/>
            </a:endParaRPr>
          </a:p>
        </p:txBody>
      </p:sp>
      <p:sp>
        <p:nvSpPr>
          <p:cNvPr id="73" name="Slide Number Placeholder 1"/>
          <p:cNvSpPr>
            <a:spLocks noGrp="1"/>
          </p:cNvSpPr>
          <p:nvPr>
            <p:ph type="sldNum" sz="quarter" idx="12"/>
          </p:nvPr>
        </p:nvSpPr>
        <p:spPr>
          <a:xfrm>
            <a:off x="6553200" y="6445375"/>
            <a:ext cx="2133600" cy="365125"/>
          </a:xfrm>
        </p:spPr>
        <p:txBody>
          <a:bodyPr/>
          <a:lstStyle/>
          <a:p>
            <a:fld id="{5CCF996A-C03B-421B-A7F9-B007DB914E75}" type="slidenum">
              <a:rPr lang="en-US" smtClean="0">
                <a:solidFill>
                  <a:srgbClr val="FFFFFF"/>
                </a:solidFill>
              </a:rPr>
              <a:pPr/>
              <a:t>15</a:t>
            </a:fld>
            <a:endParaRPr lang="en-US" dirty="0">
              <a:solidFill>
                <a:srgbClr val="FFFFFF"/>
              </a:solidFill>
            </a:endParaRPr>
          </a:p>
        </p:txBody>
      </p:sp>
    </p:spTree>
    <p:extLst>
      <p:ext uri="{BB962C8B-B14F-4D97-AF65-F5344CB8AC3E}">
        <p14:creationId xmlns:p14="http://schemas.microsoft.com/office/powerpoint/2010/main" val="1893467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cstate="print"/>
          <a:srcRect/>
          <a:stretch>
            <a:fillRect/>
          </a:stretch>
        </p:blipFill>
        <p:spPr bwMode="auto">
          <a:xfrm>
            <a:off x="0" y="1066800"/>
            <a:ext cx="9144000" cy="5459105"/>
          </a:xfrm>
          <a:prstGeom prst="rect">
            <a:avLst/>
          </a:prstGeom>
          <a:noFill/>
          <a:ln w="9525">
            <a:noFill/>
            <a:miter lim="800000"/>
            <a:headEnd/>
            <a:tailEnd/>
          </a:ln>
        </p:spPr>
      </p:pic>
      <p:sp>
        <p:nvSpPr>
          <p:cNvPr id="7" name="Title 1"/>
          <p:cNvSpPr>
            <a:spLocks noGrp="1"/>
          </p:cNvSpPr>
          <p:nvPr>
            <p:ph type="title"/>
          </p:nvPr>
        </p:nvSpPr>
        <p:spPr>
          <a:xfrm>
            <a:off x="1305296" y="183078"/>
            <a:ext cx="6553200" cy="762000"/>
          </a:xfrm>
        </p:spPr>
        <p:txBody>
          <a:bodyPr>
            <a:noAutofit/>
          </a:bodyPr>
          <a:lstStyle/>
          <a:p>
            <a:r>
              <a:rPr lang="en-US" sz="2400" b="1" baseline="30000" dirty="0" smtClean="0"/>
              <a:t>11</a:t>
            </a:r>
            <a:r>
              <a:rPr lang="en-US" sz="2400" b="1" dirty="0" smtClean="0"/>
              <a:t>C-PiB SUVR as a Longitudinal Measure:</a:t>
            </a:r>
            <a:br>
              <a:rPr lang="en-US" sz="2400" b="1" dirty="0" smtClean="0"/>
            </a:br>
            <a:r>
              <a:rPr lang="en-US" sz="2400" b="1" dirty="0" smtClean="0"/>
              <a:t> How well does it scale in multi-site trials?</a:t>
            </a:r>
            <a:endParaRPr lang="en-US" sz="3200" b="1" dirty="0"/>
          </a:p>
        </p:txBody>
      </p:sp>
      <p:cxnSp>
        <p:nvCxnSpPr>
          <p:cNvPr id="5" name="Straight Arrow Connector 4"/>
          <p:cNvCxnSpPr/>
          <p:nvPr/>
        </p:nvCxnSpPr>
        <p:spPr>
          <a:xfrm flipH="1">
            <a:off x="4267200" y="2743200"/>
            <a:ext cx="2286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4114800" y="3886200"/>
            <a:ext cx="2286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H="1" flipV="1">
            <a:off x="4191000" y="4876800"/>
            <a:ext cx="1524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00600" y="3048000"/>
            <a:ext cx="1143000" cy="1754326"/>
          </a:xfrm>
          <a:prstGeom prst="rect">
            <a:avLst/>
          </a:prstGeom>
          <a:noFill/>
        </p:spPr>
        <p:txBody>
          <a:bodyPr wrap="square" rtlCol="0">
            <a:spAutoFit/>
          </a:bodyPr>
          <a:lstStyle/>
          <a:p>
            <a:r>
              <a:rPr lang="en-US" sz="1200" dirty="0" smtClean="0"/>
              <a:t>Some subjects show trajectories not consistent with biological change and in excess of test-retest variability</a:t>
            </a:r>
            <a:endParaRPr lang="en-US" sz="1200" dirty="0"/>
          </a:p>
        </p:txBody>
      </p:sp>
      <p:sp>
        <p:nvSpPr>
          <p:cNvPr id="2" name="TextBox 1"/>
          <p:cNvSpPr txBox="1"/>
          <p:nvPr/>
        </p:nvSpPr>
        <p:spPr>
          <a:xfrm>
            <a:off x="4114800" y="6473278"/>
            <a:ext cx="4580421" cy="384721"/>
          </a:xfrm>
          <a:prstGeom prst="rect">
            <a:avLst/>
          </a:prstGeom>
          <a:noFill/>
        </p:spPr>
        <p:txBody>
          <a:bodyPr wrap="none" rtlCol="0">
            <a:spAutoFit/>
          </a:bodyPr>
          <a:lstStyle/>
          <a:p>
            <a:r>
              <a:rPr lang="en-US" dirty="0" smtClean="0"/>
              <a:t>Data </a:t>
            </a:r>
            <a:r>
              <a:rPr lang="en-US" dirty="0"/>
              <a:t>from ADNI http://www.adni-info.org/</a:t>
            </a:r>
          </a:p>
        </p:txBody>
      </p:sp>
    </p:spTree>
    <p:extLst>
      <p:ext uri="{BB962C8B-B14F-4D97-AF65-F5344CB8AC3E}">
        <p14:creationId xmlns:p14="http://schemas.microsoft.com/office/powerpoint/2010/main" val="595069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background</a:t>
            </a:r>
            <a:r>
              <a:rPr lang="en-US" dirty="0" smtClean="0"/>
              <a:t>	</a:t>
            </a:r>
            <a:endParaRPr lang="en-US" dirty="0"/>
          </a:p>
        </p:txBody>
      </p:sp>
      <p:sp>
        <p:nvSpPr>
          <p:cNvPr id="3" name="Content Placeholder 2"/>
          <p:cNvSpPr>
            <a:spLocks noGrp="1"/>
          </p:cNvSpPr>
          <p:nvPr>
            <p:ph idx="1"/>
          </p:nvPr>
        </p:nvSpPr>
        <p:spPr>
          <a:xfrm>
            <a:off x="95003" y="1704974"/>
            <a:ext cx="9048997" cy="4375191"/>
          </a:xfrm>
        </p:spPr>
        <p:txBody>
          <a:bodyPr/>
          <a:lstStyle/>
          <a:p>
            <a:r>
              <a:rPr lang="en-US" sz="1800" dirty="0" smtClean="0"/>
              <a:t>Graduate: 	MD 			University of Chicago 1983</a:t>
            </a:r>
          </a:p>
          <a:p>
            <a:r>
              <a:rPr lang="en-US" sz="1800" dirty="0" smtClean="0"/>
              <a:t>Residency: 	General Psychiatry		US Navy		     1987</a:t>
            </a:r>
          </a:p>
          <a:p>
            <a:r>
              <a:rPr lang="en-US" sz="1800" dirty="0" smtClean="0"/>
              <a:t>Fellowship	Clinical Pharmacology	NIMH		     91-97</a:t>
            </a:r>
          </a:p>
          <a:p>
            <a:r>
              <a:rPr lang="en-US" sz="1800" dirty="0" smtClean="0"/>
              <a:t>Clinical Research Physician			Lilly Research Labs     97-2001</a:t>
            </a:r>
          </a:p>
          <a:p>
            <a:r>
              <a:rPr lang="en-US" sz="1800" dirty="0" smtClean="0"/>
              <a:t>Senior Director	Clinical Imaging Biomarkers	Novartis AG	     2001-2005</a:t>
            </a:r>
          </a:p>
          <a:p>
            <a:r>
              <a:rPr lang="en-US" sz="1800" dirty="0" smtClean="0"/>
              <a:t>Senior Director	Experimental Medicine	Janssen NV	     2005-present</a:t>
            </a:r>
          </a:p>
          <a:p>
            <a:pPr lvl="1"/>
            <a:r>
              <a:rPr lang="en-US" sz="1500" dirty="0" smtClean="0"/>
              <a:t>Neuroscience preclinical imaging team leader</a:t>
            </a:r>
          </a:p>
          <a:p>
            <a:pPr lvl="1"/>
            <a:r>
              <a:rPr lang="en-US" sz="1500" dirty="0" smtClean="0"/>
              <a:t>Preclinical DKI MRI IWT O&amp;O investigator</a:t>
            </a:r>
          </a:p>
          <a:p>
            <a:pPr lvl="1"/>
            <a:r>
              <a:rPr lang="en-US" sz="1500" dirty="0" smtClean="0"/>
              <a:t>Clinical expert for PET imaging in Alzheimer’s disease</a:t>
            </a:r>
          </a:p>
          <a:p>
            <a:pPr lvl="1"/>
            <a:r>
              <a:rPr lang="en-US" sz="1500" dirty="0" smtClean="0"/>
              <a:t>Janssen liaison to the Alzheimer’s Disease Neuroimaging Initiative (ADNI)</a:t>
            </a:r>
          </a:p>
          <a:p>
            <a:pPr lvl="1"/>
            <a:r>
              <a:rPr lang="en-US" sz="1500" dirty="0" smtClean="0"/>
              <a:t>Clinical leader for early development of NMEs for the Mood and Alzheimer’s disease area strategies.	</a:t>
            </a:r>
            <a:endParaRPr lang="en-US" sz="1500" dirty="0"/>
          </a:p>
        </p:txBody>
      </p:sp>
      <p:sp>
        <p:nvSpPr>
          <p:cNvPr id="4" name="Slide Number Placeholder 3"/>
          <p:cNvSpPr>
            <a:spLocks noGrp="1"/>
          </p:cNvSpPr>
          <p:nvPr>
            <p:ph type="sldNum" sz="quarter" idx="12"/>
          </p:nvPr>
        </p:nvSpPr>
        <p:spPr/>
        <p:txBody>
          <a:bodyPr/>
          <a:lstStyle/>
          <a:p>
            <a:fld id="{DA30FD10-1212-44C4-95B8-1699D37D9687}" type="slidenum">
              <a:rPr lang="nl-BE" smtClean="0"/>
              <a:pPr/>
              <a:t>2</a:t>
            </a:fld>
            <a:endParaRPr lang="nl-BE" dirty="0"/>
          </a:p>
        </p:txBody>
      </p:sp>
    </p:spTree>
    <p:extLst>
      <p:ext uri="{BB962C8B-B14F-4D97-AF65-F5344CB8AC3E}">
        <p14:creationId xmlns:p14="http://schemas.microsoft.com/office/powerpoint/2010/main" val="30758959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collaborations and activities</a:t>
            </a:r>
            <a:endParaRPr lang="en-US" dirty="0"/>
          </a:p>
        </p:txBody>
      </p:sp>
      <p:sp>
        <p:nvSpPr>
          <p:cNvPr id="3" name="Content Placeholder 2"/>
          <p:cNvSpPr>
            <a:spLocks noGrp="1"/>
          </p:cNvSpPr>
          <p:nvPr>
            <p:ph idx="1"/>
          </p:nvPr>
        </p:nvSpPr>
        <p:spPr>
          <a:xfrm>
            <a:off x="381000" y="1301225"/>
            <a:ext cx="8373035" cy="4203628"/>
          </a:xfrm>
        </p:spPr>
        <p:txBody>
          <a:bodyPr/>
          <a:lstStyle/>
          <a:p>
            <a:r>
              <a:rPr lang="en-US" dirty="0" smtClean="0"/>
              <a:t>PET radioligand discovery for neuroscience</a:t>
            </a:r>
          </a:p>
          <a:p>
            <a:pPr lvl="1"/>
            <a:r>
              <a:rPr lang="en-US" dirty="0" smtClean="0"/>
              <a:t>University of Leuven Laboratory of Radiopharmacy</a:t>
            </a:r>
          </a:p>
          <a:p>
            <a:r>
              <a:rPr lang="en-US" dirty="0" smtClean="0"/>
              <a:t>PET imaging of translational models for Alzheimer’s disease</a:t>
            </a:r>
          </a:p>
          <a:p>
            <a:pPr lvl="1"/>
            <a:r>
              <a:rPr lang="en-US" dirty="0" smtClean="0"/>
              <a:t>University of Antwerp/Molecular Imaging Center Antwerp (MICA)</a:t>
            </a:r>
          </a:p>
          <a:p>
            <a:r>
              <a:rPr lang="en-US" dirty="0" err="1" smtClean="0"/>
              <a:t>Innovatie</a:t>
            </a:r>
            <a:r>
              <a:rPr lang="en-US" dirty="0" smtClean="0"/>
              <a:t> door </a:t>
            </a:r>
            <a:r>
              <a:rPr lang="en-US" dirty="0" err="1" smtClean="0"/>
              <a:t>Wetteschap</a:t>
            </a:r>
            <a:r>
              <a:rPr lang="en-US" dirty="0" smtClean="0"/>
              <a:t> en </a:t>
            </a:r>
            <a:r>
              <a:rPr lang="en-US" dirty="0" err="1" smtClean="0"/>
              <a:t>Technologie</a:t>
            </a:r>
            <a:r>
              <a:rPr lang="en-US" dirty="0" smtClean="0"/>
              <a:t> (IWT) </a:t>
            </a:r>
            <a:r>
              <a:rPr lang="en-US" dirty="0" err="1" smtClean="0"/>
              <a:t>Onderzoek</a:t>
            </a:r>
            <a:r>
              <a:rPr lang="en-US" dirty="0" smtClean="0"/>
              <a:t> en </a:t>
            </a:r>
            <a:r>
              <a:rPr lang="en-US" dirty="0" err="1" smtClean="0"/>
              <a:t>Ontwikkeling</a:t>
            </a:r>
            <a:r>
              <a:rPr lang="en-US" dirty="0" smtClean="0"/>
              <a:t> (O&amp;O)</a:t>
            </a:r>
          </a:p>
          <a:p>
            <a:pPr lvl="1"/>
            <a:r>
              <a:rPr lang="en-US" dirty="0" smtClean="0"/>
              <a:t>University of Antwerp </a:t>
            </a:r>
            <a:r>
              <a:rPr lang="en-US" dirty="0" err="1" smtClean="0"/>
              <a:t>Bioimaging</a:t>
            </a:r>
            <a:r>
              <a:rPr lang="en-US" dirty="0" smtClean="0"/>
              <a:t> Lab</a:t>
            </a:r>
          </a:p>
          <a:p>
            <a:pPr lvl="2"/>
            <a:r>
              <a:rPr lang="en-US" dirty="0" smtClean="0"/>
              <a:t>Diffusion kurtosis MRI in transgenic b-amyloid and tau pathology models</a:t>
            </a:r>
          </a:p>
          <a:p>
            <a:pPr lvl="1"/>
            <a:r>
              <a:rPr lang="en-US" dirty="0" smtClean="0"/>
              <a:t>University of Leuven Laboratory of Radiopharmacy</a:t>
            </a:r>
          </a:p>
          <a:p>
            <a:pPr lvl="2"/>
            <a:r>
              <a:rPr lang="en-US" dirty="0" smtClean="0"/>
              <a:t>Tau PET ligand </a:t>
            </a:r>
          </a:p>
          <a:p>
            <a:pPr lvl="2"/>
            <a:r>
              <a:rPr lang="en-US" dirty="0" smtClean="0"/>
              <a:t>Blood brain barrier and transporter function</a:t>
            </a:r>
          </a:p>
          <a:p>
            <a:r>
              <a:rPr lang="en-US" dirty="0" smtClean="0"/>
              <a:t>Stellar</a:t>
            </a:r>
          </a:p>
          <a:p>
            <a:pPr lvl="1"/>
            <a:r>
              <a:rPr lang="en-US" dirty="0" smtClean="0"/>
              <a:t>Free University Amsterdam</a:t>
            </a:r>
          </a:p>
          <a:p>
            <a:pPr lvl="2"/>
            <a:r>
              <a:rPr lang="en-US" dirty="0" smtClean="0"/>
              <a:t>Tau PET (clinical)</a:t>
            </a:r>
          </a:p>
          <a:p>
            <a:r>
              <a:rPr lang="en-US" dirty="0" smtClean="0"/>
              <a:t>ADNI PET Working Group 		</a:t>
            </a:r>
            <a:endParaRPr lang="en-US" dirty="0"/>
          </a:p>
        </p:txBody>
      </p:sp>
      <p:sp>
        <p:nvSpPr>
          <p:cNvPr id="4" name="Slide Number Placeholder 3"/>
          <p:cNvSpPr>
            <a:spLocks noGrp="1"/>
          </p:cNvSpPr>
          <p:nvPr>
            <p:ph type="sldNum" sz="quarter" idx="12"/>
          </p:nvPr>
        </p:nvSpPr>
        <p:spPr/>
        <p:txBody>
          <a:bodyPr/>
          <a:lstStyle/>
          <a:p>
            <a:fld id="{DA30FD10-1212-44C4-95B8-1699D37D9687}" type="slidenum">
              <a:rPr lang="nl-BE" smtClean="0"/>
              <a:pPr/>
              <a:t>3</a:t>
            </a:fld>
            <a:endParaRPr lang="nl-BE" dirty="0"/>
          </a:p>
        </p:txBody>
      </p:sp>
    </p:spTree>
    <p:extLst>
      <p:ext uri="{BB962C8B-B14F-4D97-AF65-F5344CB8AC3E}">
        <p14:creationId xmlns:p14="http://schemas.microsoft.com/office/powerpoint/2010/main" val="40335190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bwMode="auto">
          <a:xfrm>
            <a:off x="641350" y="234950"/>
            <a:ext cx="7772400" cy="10271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600" dirty="0" smtClean="0">
                <a:solidFill>
                  <a:srgbClr val="002060"/>
                </a:solidFill>
              </a:rPr>
              <a:t>Why Use Imaging </a:t>
            </a:r>
            <a:r>
              <a:rPr lang="en-US" sz="2600" dirty="0">
                <a:solidFill>
                  <a:srgbClr val="002060"/>
                </a:solidFill>
              </a:rPr>
              <a:t>as </a:t>
            </a:r>
            <a:r>
              <a:rPr lang="en-US" sz="2600" dirty="0" smtClean="0">
                <a:solidFill>
                  <a:srgbClr val="002060"/>
                </a:solidFill>
              </a:rPr>
              <a:t>for Pharmaceutical Research and Development? </a:t>
            </a:r>
            <a:endParaRPr lang="en-US" sz="2600" dirty="0">
              <a:solidFill>
                <a:srgbClr val="002060"/>
              </a:solidFill>
            </a:endParaRPr>
          </a:p>
        </p:txBody>
      </p:sp>
      <p:sp>
        <p:nvSpPr>
          <p:cNvPr id="18" name="Rectangle 3"/>
          <p:cNvSpPr txBox="1">
            <a:spLocks noChangeArrowheads="1"/>
          </p:cNvSpPr>
          <p:nvPr/>
        </p:nvSpPr>
        <p:spPr bwMode="auto">
          <a:xfrm>
            <a:off x="411163" y="1374775"/>
            <a:ext cx="8420100" cy="44926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Can we detect?			Expression of the target and/or activity 						of the pathway</a:t>
            </a: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					</a:t>
            </a:r>
            <a:endParaRPr kumimoji="0" lang="en-US" sz="1700" b="1" i="0" u="none" strike="noStrike" kern="0" cap="none" spc="0" normalizeH="0" baseline="0" noProof="0" dirty="0" smtClean="0">
              <a:ln>
                <a:noFill/>
              </a:ln>
              <a:solidFill>
                <a:srgbClr val="002060"/>
              </a:solidFill>
              <a:effectLst/>
              <a:uLnTx/>
              <a:uFillTx/>
              <a:latin typeface="Arial"/>
              <a:ea typeface="+mn-ea"/>
              <a:cs typeface="+mn-cs"/>
              <a:sym typeface="Symbol" pitchFamily="18" charset="2"/>
            </a:endParaRP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Are we achieving?			Potent target tissue exposure</a:t>
            </a: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					</a:t>
            </a:r>
            <a:endParaRPr kumimoji="0" lang="en-US" sz="1700" b="1" i="0" u="none" strike="noStrike" kern="0" cap="none" spc="0" normalizeH="0" baseline="0" noProof="0" dirty="0" smtClean="0">
              <a:ln>
                <a:noFill/>
              </a:ln>
              <a:solidFill>
                <a:srgbClr val="00206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Can we observe?	 		Activity on the molecular target</a:t>
            </a: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					</a:t>
            </a:r>
            <a:endParaRPr kumimoji="0" lang="en-US" sz="1700" b="1" i="0" u="none" strike="noStrike" kern="0" cap="none" spc="0" normalizeH="0" baseline="0" noProof="0" dirty="0" smtClean="0">
              <a:ln>
                <a:noFill/>
              </a:ln>
              <a:solidFill>
                <a:srgbClr val="00206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Can we measure?			Modulation of the desired biochemical 						pathway</a:t>
            </a: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					</a:t>
            </a:r>
            <a:endParaRPr kumimoji="0" lang="en-US" sz="1700" b="1" i="0" u="none" strike="noStrike" kern="0" cap="none" spc="0" normalizeH="0" baseline="0" noProof="0" dirty="0" smtClean="0">
              <a:ln>
                <a:noFill/>
              </a:ln>
              <a:solidFill>
                <a:srgbClr val="00206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Can we demonstrate?		The desired biological effect</a:t>
            </a: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					</a:t>
            </a:r>
            <a:endParaRPr kumimoji="0" lang="en-US" sz="1700" b="1" i="0" u="none" strike="noStrike" kern="0" cap="none" spc="0" normalizeH="0" baseline="0" noProof="0" dirty="0" smtClean="0">
              <a:ln>
                <a:noFill/>
              </a:ln>
              <a:solidFill>
                <a:srgbClr val="002060"/>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50000"/>
              </a:spcAft>
              <a:buClrTx/>
              <a:buSzTx/>
              <a:buFontTx/>
              <a:buNone/>
              <a:tabLst/>
              <a:defRPr/>
            </a:pPr>
            <a:r>
              <a:rPr kumimoji="0" lang="en-US" sz="1500" b="1" i="0" u="none" strike="noStrike" kern="0" cap="none" spc="0" normalizeH="0" baseline="0" noProof="0" dirty="0" smtClean="0">
                <a:ln>
                  <a:noFill/>
                </a:ln>
                <a:solidFill>
                  <a:srgbClr val="002060"/>
                </a:solidFill>
                <a:effectLst/>
                <a:uLnTx/>
                <a:uFillTx/>
                <a:latin typeface="Arial"/>
                <a:ea typeface="+mn-ea"/>
                <a:cs typeface="+mn-cs"/>
              </a:rPr>
              <a:t>Does all this translate? 		To disease response</a:t>
            </a:r>
            <a:endParaRPr kumimoji="0" lang="en-US" sz="1500" b="1" i="0" u="none" strike="noStrike" kern="0" cap="none" spc="0" normalizeH="0" baseline="0" noProof="0" dirty="0">
              <a:ln>
                <a:noFill/>
              </a:ln>
              <a:solidFill>
                <a:srgbClr val="002060"/>
              </a:solidFill>
              <a:effectLst/>
              <a:uLnTx/>
              <a:uFillTx/>
              <a:latin typeface="Arial"/>
              <a:ea typeface="+mn-ea"/>
              <a:cs typeface="+mn-cs"/>
            </a:endParaRPr>
          </a:p>
        </p:txBody>
      </p:sp>
      <p:grpSp>
        <p:nvGrpSpPr>
          <p:cNvPr id="19" name="Group 23"/>
          <p:cNvGrpSpPr>
            <a:grpSpLocks/>
          </p:cNvGrpSpPr>
          <p:nvPr/>
        </p:nvGrpSpPr>
        <p:grpSpPr bwMode="auto">
          <a:xfrm>
            <a:off x="2847975" y="1420813"/>
            <a:ext cx="974725" cy="4295775"/>
            <a:chOff x="2064" y="895"/>
            <a:chExt cx="614" cy="2706"/>
          </a:xfrm>
        </p:grpSpPr>
        <p:sp>
          <p:nvSpPr>
            <p:cNvPr id="20" name="AutoShape 17"/>
            <p:cNvSpPr>
              <a:spLocks noChangeArrowheads="1"/>
            </p:cNvSpPr>
            <p:nvPr/>
          </p:nvSpPr>
          <p:spPr bwMode="auto">
            <a:xfrm rot="16200000" flipV="1">
              <a:off x="2296" y="663"/>
              <a:ext cx="150" cy="614"/>
            </a:xfrm>
            <a:prstGeom prst="triangle">
              <a:avLst>
                <a:gd name="adj" fmla="val 50000"/>
              </a:avLst>
            </a:prstGeom>
            <a:gradFill rotWithShape="0">
              <a:gsLst>
                <a:gs pos="0">
                  <a:srgbClr val="808080">
                    <a:gamma/>
                    <a:shade val="46275"/>
                    <a:invGamma/>
                  </a:srgbClr>
                </a:gs>
                <a:gs pos="100000">
                  <a:srgbClr val="808080"/>
                </a:gs>
              </a:gsLst>
              <a:lin ang="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21" name="AutoShape 18"/>
            <p:cNvSpPr>
              <a:spLocks noChangeArrowheads="1"/>
            </p:cNvSpPr>
            <p:nvPr/>
          </p:nvSpPr>
          <p:spPr bwMode="auto">
            <a:xfrm rot="16200000" flipV="1">
              <a:off x="2296" y="1243"/>
              <a:ext cx="150" cy="614"/>
            </a:xfrm>
            <a:prstGeom prst="triangle">
              <a:avLst>
                <a:gd name="adj" fmla="val 50000"/>
              </a:avLst>
            </a:prstGeom>
            <a:gradFill rotWithShape="0">
              <a:gsLst>
                <a:gs pos="0">
                  <a:srgbClr val="808080">
                    <a:gamma/>
                    <a:shade val="46275"/>
                    <a:invGamma/>
                  </a:srgbClr>
                </a:gs>
                <a:gs pos="100000">
                  <a:srgbClr val="808080"/>
                </a:gs>
              </a:gsLst>
              <a:lin ang="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22" name="AutoShape 19"/>
            <p:cNvSpPr>
              <a:spLocks noChangeArrowheads="1"/>
            </p:cNvSpPr>
            <p:nvPr/>
          </p:nvSpPr>
          <p:spPr bwMode="auto">
            <a:xfrm rot="16200000" flipV="1">
              <a:off x="2296" y="1719"/>
              <a:ext cx="150" cy="614"/>
            </a:xfrm>
            <a:prstGeom prst="triangle">
              <a:avLst>
                <a:gd name="adj" fmla="val 50000"/>
              </a:avLst>
            </a:prstGeom>
            <a:gradFill rotWithShape="0">
              <a:gsLst>
                <a:gs pos="0">
                  <a:srgbClr val="808080">
                    <a:gamma/>
                    <a:shade val="46275"/>
                    <a:invGamma/>
                  </a:srgbClr>
                </a:gs>
                <a:gs pos="100000">
                  <a:srgbClr val="808080"/>
                </a:gs>
              </a:gsLst>
              <a:lin ang="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23" name="AutoShape 20"/>
            <p:cNvSpPr>
              <a:spLocks noChangeArrowheads="1"/>
            </p:cNvSpPr>
            <p:nvPr/>
          </p:nvSpPr>
          <p:spPr bwMode="auto">
            <a:xfrm rot="16200000" flipV="1">
              <a:off x="2296" y="2195"/>
              <a:ext cx="150" cy="614"/>
            </a:xfrm>
            <a:prstGeom prst="triangle">
              <a:avLst>
                <a:gd name="adj" fmla="val 50000"/>
              </a:avLst>
            </a:prstGeom>
            <a:gradFill rotWithShape="0">
              <a:gsLst>
                <a:gs pos="0">
                  <a:srgbClr val="808080">
                    <a:gamma/>
                    <a:shade val="46275"/>
                    <a:invGamma/>
                  </a:srgbClr>
                </a:gs>
                <a:gs pos="100000">
                  <a:srgbClr val="808080"/>
                </a:gs>
              </a:gsLst>
              <a:lin ang="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24" name="AutoShape 21"/>
            <p:cNvSpPr>
              <a:spLocks noChangeArrowheads="1"/>
            </p:cNvSpPr>
            <p:nvPr/>
          </p:nvSpPr>
          <p:spPr bwMode="auto">
            <a:xfrm rot="16200000" flipV="1">
              <a:off x="2296" y="2752"/>
              <a:ext cx="150" cy="614"/>
            </a:xfrm>
            <a:prstGeom prst="triangle">
              <a:avLst>
                <a:gd name="adj" fmla="val 50000"/>
              </a:avLst>
            </a:prstGeom>
            <a:gradFill rotWithShape="0">
              <a:gsLst>
                <a:gs pos="0">
                  <a:srgbClr val="808080">
                    <a:gamma/>
                    <a:shade val="46275"/>
                    <a:invGamma/>
                  </a:srgbClr>
                </a:gs>
                <a:gs pos="100000">
                  <a:srgbClr val="808080"/>
                </a:gs>
              </a:gsLst>
              <a:lin ang="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25" name="AutoShape 22"/>
            <p:cNvSpPr>
              <a:spLocks noChangeArrowheads="1"/>
            </p:cNvSpPr>
            <p:nvPr/>
          </p:nvSpPr>
          <p:spPr bwMode="auto">
            <a:xfrm rot="16200000" flipV="1">
              <a:off x="2296" y="3219"/>
              <a:ext cx="150" cy="614"/>
            </a:xfrm>
            <a:prstGeom prst="triangle">
              <a:avLst>
                <a:gd name="adj" fmla="val 50000"/>
              </a:avLst>
            </a:prstGeom>
            <a:gradFill rotWithShape="0">
              <a:gsLst>
                <a:gs pos="0">
                  <a:srgbClr val="808080">
                    <a:gamma/>
                    <a:shade val="46275"/>
                    <a:invGamma/>
                  </a:srgbClr>
                </a:gs>
                <a:gs pos="100000">
                  <a:srgbClr val="808080"/>
                </a:gs>
              </a:gsLst>
              <a:lin ang="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grpSp>
      <p:grpSp>
        <p:nvGrpSpPr>
          <p:cNvPr id="26" name="Group 25"/>
          <p:cNvGrpSpPr/>
          <p:nvPr/>
        </p:nvGrpSpPr>
        <p:grpSpPr>
          <a:xfrm>
            <a:off x="5041900" y="1985963"/>
            <a:ext cx="1355725" cy="3362325"/>
            <a:chOff x="5041900" y="1985963"/>
            <a:chExt cx="1355725" cy="3362325"/>
          </a:xfrm>
        </p:grpSpPr>
        <p:sp>
          <p:nvSpPr>
            <p:cNvPr id="27" name="AutoShape 5"/>
            <p:cNvSpPr>
              <a:spLocks noChangeArrowheads="1"/>
            </p:cNvSpPr>
            <p:nvPr/>
          </p:nvSpPr>
          <p:spPr bwMode="auto">
            <a:xfrm flipV="1">
              <a:off x="5041900" y="1985963"/>
              <a:ext cx="1355725" cy="192087"/>
            </a:xfrm>
            <a:prstGeom prst="triangle">
              <a:avLst>
                <a:gd name="adj" fmla="val 50000"/>
              </a:avLst>
            </a:prstGeom>
            <a:gradFill rotWithShape="0">
              <a:gsLst>
                <a:gs pos="0">
                  <a:srgbClr val="808080">
                    <a:gamma/>
                    <a:shade val="46275"/>
                    <a:invGamma/>
                  </a:srgbClr>
                </a:gs>
                <a:gs pos="100000">
                  <a:srgbClr val="808080"/>
                </a:gs>
              </a:gsLst>
              <a:lin ang="540000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28" name="AutoShape 28"/>
            <p:cNvSpPr>
              <a:spLocks noChangeArrowheads="1"/>
            </p:cNvSpPr>
            <p:nvPr/>
          </p:nvSpPr>
          <p:spPr bwMode="auto">
            <a:xfrm flipV="1">
              <a:off x="5041900" y="2747963"/>
              <a:ext cx="1355725" cy="192087"/>
            </a:xfrm>
            <a:prstGeom prst="triangle">
              <a:avLst>
                <a:gd name="adj" fmla="val 50000"/>
              </a:avLst>
            </a:prstGeom>
            <a:gradFill rotWithShape="0">
              <a:gsLst>
                <a:gs pos="0">
                  <a:srgbClr val="808080">
                    <a:gamma/>
                    <a:shade val="46275"/>
                    <a:invGamma/>
                  </a:srgbClr>
                </a:gs>
                <a:gs pos="100000">
                  <a:srgbClr val="808080"/>
                </a:gs>
              </a:gsLst>
              <a:lin ang="540000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29" name="AutoShape 29"/>
            <p:cNvSpPr>
              <a:spLocks noChangeArrowheads="1"/>
            </p:cNvSpPr>
            <p:nvPr/>
          </p:nvSpPr>
          <p:spPr bwMode="auto">
            <a:xfrm flipV="1">
              <a:off x="5041900" y="3487738"/>
              <a:ext cx="1355725" cy="192087"/>
            </a:xfrm>
            <a:prstGeom prst="triangle">
              <a:avLst>
                <a:gd name="adj" fmla="val 50000"/>
              </a:avLst>
            </a:prstGeom>
            <a:gradFill rotWithShape="0">
              <a:gsLst>
                <a:gs pos="0">
                  <a:srgbClr val="808080">
                    <a:gamma/>
                    <a:shade val="46275"/>
                    <a:invGamma/>
                  </a:srgbClr>
                </a:gs>
                <a:gs pos="100000">
                  <a:srgbClr val="808080"/>
                </a:gs>
              </a:gsLst>
              <a:lin ang="540000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30" name="AutoShape 30"/>
            <p:cNvSpPr>
              <a:spLocks noChangeArrowheads="1"/>
            </p:cNvSpPr>
            <p:nvPr/>
          </p:nvSpPr>
          <p:spPr bwMode="auto">
            <a:xfrm flipV="1">
              <a:off x="5041900" y="4371975"/>
              <a:ext cx="1355725" cy="192088"/>
            </a:xfrm>
            <a:prstGeom prst="triangle">
              <a:avLst>
                <a:gd name="adj" fmla="val 50000"/>
              </a:avLst>
            </a:prstGeom>
            <a:gradFill rotWithShape="0">
              <a:gsLst>
                <a:gs pos="0">
                  <a:srgbClr val="808080">
                    <a:gamma/>
                    <a:shade val="46275"/>
                    <a:invGamma/>
                  </a:srgbClr>
                </a:gs>
                <a:gs pos="100000">
                  <a:srgbClr val="808080"/>
                </a:gs>
              </a:gsLst>
              <a:lin ang="540000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sp>
          <p:nvSpPr>
            <p:cNvPr id="31" name="AutoShape 31"/>
            <p:cNvSpPr>
              <a:spLocks noChangeArrowheads="1"/>
            </p:cNvSpPr>
            <p:nvPr/>
          </p:nvSpPr>
          <p:spPr bwMode="auto">
            <a:xfrm flipV="1">
              <a:off x="5041900" y="5156200"/>
              <a:ext cx="1355725" cy="192088"/>
            </a:xfrm>
            <a:prstGeom prst="triangle">
              <a:avLst>
                <a:gd name="adj" fmla="val 50000"/>
              </a:avLst>
            </a:prstGeom>
            <a:gradFill rotWithShape="0">
              <a:gsLst>
                <a:gs pos="0">
                  <a:srgbClr val="808080">
                    <a:gamma/>
                    <a:shade val="46275"/>
                    <a:invGamma/>
                  </a:srgbClr>
                </a:gs>
                <a:gs pos="100000">
                  <a:srgbClr val="808080"/>
                </a:gs>
              </a:gsLst>
              <a:lin ang="5400000" scaled="1"/>
            </a:gradFill>
            <a:ln w="12700">
              <a:noFill/>
              <a:miter lim="800000"/>
              <a:headEnd/>
              <a:tailEnd/>
            </a:ln>
            <a:effectLst/>
          </p:spPr>
          <p:txBody>
            <a:bodyPr wrap="none" lIns="90000" tIns="46800" rIns="90000" bIns="46800" anchor="ctr"/>
            <a:lstStyle/>
            <a:p>
              <a:pPr algn="l"/>
              <a:endParaRPr lang="en-AU" sz="2400" b="1" dirty="0">
                <a:solidFill>
                  <a:srgbClr val="000000"/>
                </a:solidFill>
                <a:latin typeface="Times" pitchFamily="18" charset="0"/>
                <a:ea typeface="+mn-ea"/>
                <a:cs typeface="+mn-cs"/>
              </a:endParaRPr>
            </a:p>
          </p:txBody>
        </p:sp>
      </p:grpSp>
      <p:sp>
        <p:nvSpPr>
          <p:cNvPr id="2" name="TextBox 1"/>
          <p:cNvSpPr txBox="1"/>
          <p:nvPr/>
        </p:nvSpPr>
        <p:spPr>
          <a:xfrm>
            <a:off x="7305397" y="5983793"/>
            <a:ext cx="1525866" cy="338554"/>
          </a:xfrm>
          <a:prstGeom prst="rect">
            <a:avLst/>
          </a:prstGeom>
          <a:noFill/>
        </p:spPr>
        <p:txBody>
          <a:bodyPr wrap="none" rtlCol="0">
            <a:spAutoFit/>
          </a:bodyPr>
          <a:lstStyle/>
          <a:p>
            <a:r>
              <a:rPr lang="en-US" sz="1600" dirty="0" smtClean="0">
                <a:solidFill>
                  <a:schemeClr val="bg2"/>
                </a:solidFill>
              </a:rPr>
              <a:t>Paul Workman</a:t>
            </a:r>
            <a:endParaRPr lang="en-US" sz="1600" dirty="0">
              <a:solidFill>
                <a:schemeClr val="bg2"/>
              </a:solidFill>
            </a:endParaRPr>
          </a:p>
        </p:txBody>
      </p:sp>
    </p:spTree>
    <p:extLst>
      <p:ext uri="{BB962C8B-B14F-4D97-AF65-F5344CB8AC3E}">
        <p14:creationId xmlns:p14="http://schemas.microsoft.com/office/powerpoint/2010/main" val="20618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23850" y="0"/>
            <a:ext cx="8396288" cy="1143000"/>
          </a:xfrm>
        </p:spPr>
        <p:txBody>
          <a:bodyPr/>
          <a:lstStyle/>
          <a:p>
            <a:pPr algn="ctr"/>
            <a:r>
              <a:rPr lang="en-US" dirty="0" smtClean="0"/>
              <a:t>Performance Characteristics of </a:t>
            </a:r>
            <a:br>
              <a:rPr lang="en-US" dirty="0" smtClean="0"/>
            </a:br>
            <a:r>
              <a:rPr lang="en-US" dirty="0" smtClean="0"/>
              <a:t>Clinical Imaging Methods </a:t>
            </a:r>
          </a:p>
        </p:txBody>
      </p:sp>
      <p:graphicFrame>
        <p:nvGraphicFramePr>
          <p:cNvPr id="238689" name="Group 97"/>
          <p:cNvGraphicFramePr>
            <a:graphicFrameLocks noGrp="1"/>
          </p:cNvGraphicFramePr>
          <p:nvPr>
            <p:ph sz="half" idx="2"/>
          </p:nvPr>
        </p:nvGraphicFramePr>
        <p:xfrm>
          <a:off x="231775" y="1379538"/>
          <a:ext cx="8615363" cy="3912494"/>
        </p:xfrm>
        <a:graphic>
          <a:graphicData uri="http://schemas.openxmlformats.org/drawingml/2006/table">
            <a:tbl>
              <a:tblPr/>
              <a:tblGrid>
                <a:gridCol w="1436688"/>
                <a:gridCol w="2555875"/>
                <a:gridCol w="2074862"/>
                <a:gridCol w="1393825"/>
                <a:gridCol w="1154113"/>
              </a:tblGrid>
              <a:tr h="576263">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Imaging Method</a:t>
                      </a:r>
                      <a:endParaRPr kumimoji="0" lang="en-US" sz="3600" b="1" i="0" u="none" strike="noStrike" cap="none" normalizeH="0" baseline="0" dirty="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Temporal resolution</a:t>
                      </a:r>
                      <a:endParaRPr kumimoji="0" lang="en-US" sz="1400" b="1" i="0" u="none" strike="noStrike" cap="none" normalizeH="0" baseline="0" dirty="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Spatial resolution</a:t>
                      </a:r>
                      <a:endParaRPr kumimoji="0" lang="en-US" sz="3600" b="1" i="0" u="none" strike="noStrike" cap="none" normalizeH="0" baseline="0" dirty="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Sensitivity</a:t>
                      </a:r>
                      <a:endParaRPr kumimoji="0" lang="en-US" sz="1400" b="1" i="0" u="none" strike="noStrike" cap="none" normalizeH="0" baseline="0" dirty="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Energy</a:t>
                      </a:r>
                    </a:p>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sym typeface="Symbol" pitchFamily="18" charset="2"/>
                        </a:rPr>
                        <a:t>E=h</a:t>
                      </a:r>
                      <a:endParaRPr kumimoji="0" lang="en-US" sz="1800" b="1" i="0" u="none" strike="noStrike" cap="none" normalizeH="0" baseline="0" dirty="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93713">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MEG</a:t>
                      </a:r>
                      <a:endParaRPr kumimoji="0" lang="en-US" sz="3600" b="1" i="0" u="none" strike="noStrike" cap="none" normalizeH="0" baseline="0" dirty="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1 </a:t>
                      </a:r>
                      <a:r>
                        <a:rPr kumimoji="0" lang="en-US" sz="1800" b="1" i="0" u="none" strike="noStrike" cap="none" normalizeH="0" baseline="0" dirty="0" err="1" smtClean="0">
                          <a:ln>
                            <a:noFill/>
                          </a:ln>
                          <a:solidFill>
                            <a:srgbClr val="4D4D4D"/>
                          </a:solidFill>
                          <a:effectLst/>
                          <a:latin typeface="Arial" pitchFamily="34" charset="0"/>
                          <a:cs typeface="Times New Roman" pitchFamily="18" charset="0"/>
                        </a:rPr>
                        <a:t>msec</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5 mm</a:t>
                      </a:r>
                      <a:endParaRPr kumimoji="0" lang="en-US" sz="1400" b="1" i="0" u="none" strike="noStrike" cap="none" normalizeH="0" baseline="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None/>
                        <a:tabLst/>
                      </a:pPr>
                      <a:endParaRPr kumimoji="0" lang="en-US" sz="2800" b="0"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None/>
                        <a:tabLst/>
                      </a:pPr>
                      <a:endParaRPr kumimoji="0" lang="en-US" sz="2800" b="0"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495300">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EEG</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1 msec</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10</a:t>
                      </a:r>
                      <a:r>
                        <a:rPr kumimoji="0" lang="en-US" sz="1800" b="1" i="0" u="none" strike="noStrike" cap="none" normalizeH="0" baseline="0" smtClean="0">
                          <a:ln>
                            <a:noFill/>
                          </a:ln>
                          <a:solidFill>
                            <a:srgbClr val="4D4D4D"/>
                          </a:solidFill>
                          <a:effectLst/>
                          <a:latin typeface="News Gothic MT"/>
                          <a:cs typeface="Times New Roman" pitchFamily="18" charset="0"/>
                        </a:rPr>
                        <a:t>–</a:t>
                      </a:r>
                      <a:r>
                        <a:rPr kumimoji="0" lang="en-US" sz="1800" b="1" i="0" u="none" strike="noStrike" cap="none" normalizeH="0" baseline="0" smtClean="0">
                          <a:ln>
                            <a:noFill/>
                          </a:ln>
                          <a:solidFill>
                            <a:srgbClr val="4D4D4D"/>
                          </a:solidFill>
                          <a:effectLst/>
                          <a:latin typeface="Arial" pitchFamily="34" charset="0"/>
                          <a:cs typeface="Times New Roman" pitchFamily="18" charset="0"/>
                        </a:rPr>
                        <a:t>15 mm</a:t>
                      </a:r>
                      <a:endParaRPr kumimoji="0" lang="en-US" sz="1400" b="1" i="0" u="none" strike="noStrike" cap="none" normalizeH="0" baseline="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None/>
                        <a:tabLst/>
                      </a:pPr>
                      <a:endParaRPr kumimoji="0" lang="en-US" sz="2800" b="0"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 typeface="Wingdings" pitchFamily="2" charset="2"/>
                        <a:buNone/>
                        <a:tabLst/>
                      </a:pPr>
                      <a:endParaRPr kumimoji="0" lang="en-US" sz="2800" b="0"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615950">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fr-FR" sz="1800" b="1" i="0" u="none" strike="noStrike" cap="none" normalizeH="0" baseline="0" smtClean="0">
                          <a:ln>
                            <a:noFill/>
                          </a:ln>
                          <a:solidFill>
                            <a:srgbClr val="4D4D4D"/>
                          </a:solidFill>
                          <a:effectLst/>
                          <a:latin typeface="Arial" pitchFamily="34" charset="0"/>
                          <a:cs typeface="Times New Roman" pitchFamily="18" charset="0"/>
                        </a:rPr>
                        <a:t>MRI</a:t>
                      </a:r>
                      <a:endParaRPr kumimoji="0" lang="fr-FR"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fr-FR" sz="1800" b="1" i="0" u="none" strike="noStrike" cap="none" normalizeH="0" baseline="0" smtClean="0">
                          <a:ln>
                            <a:noFill/>
                          </a:ln>
                          <a:solidFill>
                            <a:srgbClr val="4D4D4D"/>
                          </a:solidFill>
                          <a:effectLst/>
                          <a:latin typeface="Arial" pitchFamily="34" charset="0"/>
                          <a:cs typeface="Times New Roman" pitchFamily="18" charset="0"/>
                        </a:rPr>
                        <a:t>100 msec single slice</a:t>
                      </a:r>
                    </a:p>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fr-FR" sz="1800" b="1" i="0" u="none" strike="noStrike" cap="none" normalizeH="0" baseline="0" smtClean="0">
                          <a:ln>
                            <a:noFill/>
                          </a:ln>
                          <a:solidFill>
                            <a:srgbClr val="4D4D4D"/>
                          </a:solidFill>
                          <a:effectLst/>
                          <a:latin typeface="Arial" pitchFamily="34" charset="0"/>
                          <a:cs typeface="Times New Roman" pitchFamily="18" charset="0"/>
                        </a:rPr>
                        <a:t>3 sec multiple slice</a:t>
                      </a:r>
                      <a:endParaRPr kumimoji="0" lang="fr-FR"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fr-FR" sz="1800" b="1" i="0" u="none" strike="noStrike" cap="none" normalizeH="0" baseline="0" smtClean="0">
                          <a:ln>
                            <a:noFill/>
                          </a:ln>
                          <a:solidFill>
                            <a:srgbClr val="4D4D4D"/>
                          </a:solidFill>
                          <a:effectLst/>
                          <a:latin typeface="Arial" pitchFamily="34" charset="0"/>
                          <a:cs typeface="Times New Roman" pitchFamily="18" charset="0"/>
                        </a:rPr>
                        <a:t>3.5 mm</a:t>
                      </a:r>
                      <a:r>
                        <a:rPr kumimoji="0" lang="fr-FR" sz="1800" b="1" i="0" u="none" strike="noStrike" cap="none" normalizeH="0" baseline="30000" smtClean="0">
                          <a:ln>
                            <a:noFill/>
                          </a:ln>
                          <a:solidFill>
                            <a:srgbClr val="4D4D4D"/>
                          </a:solidFill>
                          <a:effectLst/>
                          <a:latin typeface="News Gothic MT"/>
                          <a:cs typeface="Arial" pitchFamily="34" charset="0"/>
                        </a:rPr>
                        <a:t>†</a:t>
                      </a:r>
                      <a:endParaRPr kumimoji="0" lang="fr-FR" sz="1800" b="1" i="0" u="none" strike="noStrike" cap="none" normalizeH="0" baseline="30000" smtClean="0">
                        <a:ln>
                          <a:noFill/>
                        </a:ln>
                        <a:solidFill>
                          <a:srgbClr val="4D4D4D"/>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fr-FR" sz="1800" b="1" i="0" u="none" strike="noStrike" cap="none" normalizeH="0" baseline="0" smtClean="0">
                          <a:ln>
                            <a:noFill/>
                          </a:ln>
                          <a:solidFill>
                            <a:srgbClr val="4D4D4D"/>
                          </a:solidFill>
                          <a:effectLst/>
                          <a:latin typeface="Arial" pitchFamily="34" charset="0"/>
                          <a:cs typeface="Arial" pitchFamily="34" charset="0"/>
                        </a:rPr>
                        <a:t>1-2 mm</a:t>
                      </a:r>
                      <a:r>
                        <a:rPr kumimoji="0" lang="fr-FR" sz="1800" b="1" i="0" u="none" strike="noStrike" cap="none" normalizeH="0" baseline="0" smtClean="0">
                          <a:ln>
                            <a:noFill/>
                          </a:ln>
                          <a:solidFill>
                            <a:srgbClr val="4D4D4D"/>
                          </a:solidFill>
                          <a:effectLst/>
                          <a:latin typeface="News Gothic MT"/>
                          <a:cs typeface="Arial" pitchFamily="34" charset="0"/>
                        </a:rPr>
                        <a:t>‡</a:t>
                      </a:r>
                      <a:endParaRPr kumimoji="0" lang="fr-FR" sz="18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fr-FR" sz="1800" b="1" i="0" u="none" strike="noStrike" cap="none" normalizeH="0" baseline="0" smtClean="0">
                          <a:ln>
                            <a:noFill/>
                          </a:ln>
                          <a:solidFill>
                            <a:srgbClr val="4D4D4D"/>
                          </a:solidFill>
                          <a:effectLst/>
                          <a:latin typeface="Arial" pitchFamily="34" charset="0"/>
                          <a:cs typeface="Times New Roman" pitchFamily="18" charset="0"/>
                        </a:rPr>
                        <a:t>10</a:t>
                      </a:r>
                      <a:r>
                        <a:rPr kumimoji="0" lang="fr-FR" sz="1800" b="1" i="0" u="none" strike="noStrike" cap="none" normalizeH="0" baseline="30000" smtClean="0">
                          <a:ln>
                            <a:noFill/>
                          </a:ln>
                          <a:solidFill>
                            <a:srgbClr val="4D4D4D"/>
                          </a:solidFill>
                          <a:effectLst/>
                          <a:latin typeface="Arial" pitchFamily="34" charset="0"/>
                          <a:cs typeface="Times New Roman" pitchFamily="18" charset="0"/>
                        </a:rPr>
                        <a:t>-5</a:t>
                      </a:r>
                      <a:r>
                        <a:rPr kumimoji="0" lang="fr-FR" sz="1800" b="1" i="0" u="none" strike="noStrike" cap="none" normalizeH="0" baseline="0" smtClean="0">
                          <a:ln>
                            <a:noFill/>
                          </a:ln>
                          <a:solidFill>
                            <a:srgbClr val="4D4D4D"/>
                          </a:solidFill>
                          <a:effectLst/>
                          <a:latin typeface="Arial" pitchFamily="34" charset="0"/>
                          <a:cs typeface="Times New Roman" pitchFamily="18" charset="0"/>
                        </a:rPr>
                        <a:t> molar</a:t>
                      </a:r>
                      <a:endParaRPr kumimoji="0" lang="en-US" sz="1400" b="1" i="0" u="none" strike="noStrike" cap="none" normalizeH="0" baseline="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10</a:t>
                      </a:r>
                      <a:r>
                        <a:rPr kumimoji="0" lang="en-US" sz="1800" b="1" i="0" u="none" strike="noStrike" cap="none" normalizeH="0" baseline="30000" smtClean="0">
                          <a:ln>
                            <a:noFill/>
                          </a:ln>
                          <a:solidFill>
                            <a:srgbClr val="4D4D4D"/>
                          </a:solidFill>
                          <a:effectLst/>
                          <a:latin typeface="Arial" pitchFamily="34" charset="0"/>
                          <a:cs typeface="Times New Roman" pitchFamily="18" charset="0"/>
                        </a:rPr>
                        <a:t>7   </a:t>
                      </a:r>
                      <a:r>
                        <a:rPr kumimoji="0" lang="en-US" sz="1800" b="1" i="0" u="none" strike="noStrike" cap="none" normalizeH="0" baseline="0" smtClean="0">
                          <a:ln>
                            <a:noFill/>
                          </a:ln>
                          <a:solidFill>
                            <a:srgbClr val="4D4D4D"/>
                          </a:solidFill>
                          <a:effectLst/>
                          <a:latin typeface="Arial" pitchFamily="34" charset="0"/>
                          <a:cs typeface="Times New Roman" pitchFamily="18" charset="0"/>
                        </a:rPr>
                        <a:t>Hz</a:t>
                      </a:r>
                      <a:endParaRPr kumimoji="0" lang="en-US" sz="1800" b="1" i="0" u="none" strike="noStrike" cap="none" normalizeH="0" baseline="3000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614363">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PET</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45 sec*</a:t>
                      </a:r>
                    </a:p>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Arial" pitchFamily="34" charset="0"/>
                        </a:rPr>
                        <a:t>20 min**</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6.5 mm*</a:t>
                      </a:r>
                    </a:p>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4 mm**</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10</a:t>
                      </a:r>
                      <a:r>
                        <a:rPr kumimoji="0" lang="en-US" sz="1800" b="1" i="0" u="none" strike="noStrike" cap="none" normalizeH="0" baseline="30000" smtClean="0">
                          <a:ln>
                            <a:noFill/>
                          </a:ln>
                          <a:solidFill>
                            <a:srgbClr val="4D4D4D"/>
                          </a:solidFill>
                          <a:effectLst/>
                          <a:latin typeface="Arial" pitchFamily="34" charset="0"/>
                          <a:cs typeface="Times New Roman" pitchFamily="18" charset="0"/>
                        </a:rPr>
                        <a:t>-12</a:t>
                      </a:r>
                      <a:r>
                        <a:rPr kumimoji="0" lang="en-US" sz="1800" b="1" i="0" u="none" strike="noStrike" cap="none" normalizeH="0" baseline="0" smtClean="0">
                          <a:ln>
                            <a:noFill/>
                          </a:ln>
                          <a:solidFill>
                            <a:srgbClr val="4D4D4D"/>
                          </a:solidFill>
                          <a:effectLst/>
                          <a:latin typeface="Arial" pitchFamily="34" charset="0"/>
                          <a:cs typeface="Times New Roman" pitchFamily="18" charset="0"/>
                        </a:rPr>
                        <a:t> molar</a:t>
                      </a:r>
                      <a:endParaRPr kumimoji="0" lang="en-US" sz="1400" b="1" i="0" u="none" strike="noStrike" cap="none" normalizeH="0" baseline="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10</a:t>
                      </a:r>
                      <a:r>
                        <a:rPr kumimoji="0" lang="en-US" sz="1800" b="1" i="0" u="none" strike="noStrike" cap="none" normalizeH="0" baseline="30000" dirty="0" smtClean="0">
                          <a:ln>
                            <a:noFill/>
                          </a:ln>
                          <a:solidFill>
                            <a:srgbClr val="4D4D4D"/>
                          </a:solidFill>
                          <a:effectLst/>
                          <a:latin typeface="Arial" pitchFamily="34" charset="0"/>
                          <a:cs typeface="Times New Roman" pitchFamily="18" charset="0"/>
                        </a:rPr>
                        <a:t>17  </a:t>
                      </a:r>
                      <a:r>
                        <a:rPr kumimoji="0" lang="en-US" sz="1800" b="1" i="0" u="none" strike="noStrike" cap="none" normalizeH="0" baseline="0" dirty="0" smtClean="0">
                          <a:ln>
                            <a:noFill/>
                          </a:ln>
                          <a:solidFill>
                            <a:srgbClr val="4D4D4D"/>
                          </a:solidFill>
                          <a:effectLst/>
                          <a:latin typeface="Arial" pitchFamily="34" charset="0"/>
                          <a:cs typeface="Times New Roman" pitchFamily="18" charset="0"/>
                        </a:rPr>
                        <a:t>Hz</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r h="615950">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SPECT</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&gt;60 sec</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6</a:t>
                      </a:r>
                      <a:r>
                        <a:rPr kumimoji="0" lang="en-US" sz="1800" b="1" i="0" u="none" strike="noStrike" cap="none" normalizeH="0" baseline="0" smtClean="0">
                          <a:ln>
                            <a:noFill/>
                          </a:ln>
                          <a:solidFill>
                            <a:srgbClr val="4D4D4D"/>
                          </a:solidFill>
                          <a:effectLst/>
                          <a:latin typeface="News Gothic MT"/>
                          <a:cs typeface="Times New Roman" pitchFamily="18" charset="0"/>
                        </a:rPr>
                        <a:t>–</a:t>
                      </a:r>
                      <a:r>
                        <a:rPr kumimoji="0" lang="en-US" sz="1800" b="1" i="0" u="none" strike="noStrike" cap="none" normalizeH="0" baseline="0" smtClean="0">
                          <a:ln>
                            <a:noFill/>
                          </a:ln>
                          <a:solidFill>
                            <a:srgbClr val="4D4D4D"/>
                          </a:solidFill>
                          <a:effectLst/>
                          <a:latin typeface="Arial" pitchFamily="34" charset="0"/>
                          <a:cs typeface="Times New Roman" pitchFamily="18" charset="0"/>
                        </a:rPr>
                        <a:t>8 mm</a:t>
                      </a:r>
                      <a:endParaRPr kumimoji="0" lang="en-US" sz="3600" b="1" i="0" u="none" strike="noStrike" cap="none" normalizeH="0" baseline="0" smtClean="0">
                        <a:ln>
                          <a:noFill/>
                        </a:ln>
                        <a:solidFill>
                          <a:srgbClr val="4D4D4D"/>
                        </a:solidFill>
                        <a:effectLst/>
                        <a:latin typeface="Arial" pitchFamily="34" charset="0"/>
                        <a:cs typeface="Arial" pitchFamily="34"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10</a:t>
                      </a:r>
                      <a:r>
                        <a:rPr kumimoji="0" lang="en-US" sz="1800" b="1" i="0" u="none" strike="noStrike" cap="none" normalizeH="0" baseline="30000" smtClean="0">
                          <a:ln>
                            <a:noFill/>
                          </a:ln>
                          <a:solidFill>
                            <a:srgbClr val="4D4D4D"/>
                          </a:solidFill>
                          <a:effectLst/>
                          <a:latin typeface="Arial" pitchFamily="34" charset="0"/>
                          <a:cs typeface="Times New Roman" pitchFamily="18" charset="0"/>
                        </a:rPr>
                        <a:t>-12</a:t>
                      </a:r>
                      <a:r>
                        <a:rPr kumimoji="0" lang="en-US" sz="1800" b="1" i="0" u="none" strike="noStrike" cap="none" normalizeH="0" baseline="0" smtClean="0">
                          <a:ln>
                            <a:noFill/>
                          </a:ln>
                          <a:solidFill>
                            <a:srgbClr val="4D4D4D"/>
                          </a:solidFill>
                          <a:effectLst/>
                          <a:latin typeface="Arial" pitchFamily="34" charset="0"/>
                          <a:cs typeface="Times New Roman" pitchFamily="18" charset="0"/>
                        </a:rPr>
                        <a:t> molar</a:t>
                      </a:r>
                      <a:endParaRPr kumimoji="0" lang="en-US" sz="1400" b="1" i="0" u="none" strike="noStrike" cap="none" normalizeH="0" baseline="0" smtClean="0">
                        <a:ln>
                          <a:noFill/>
                        </a:ln>
                        <a:solidFill>
                          <a:srgbClr val="4D4D4D"/>
                        </a:solidFill>
                        <a:effectLst/>
                        <a:latin typeface="Arial" pitchFamily="34" charset="0"/>
                        <a:cs typeface="Times New Roman" pitchFamily="18" charset="0"/>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342900" marR="0" lvl="0" indent="-342900" algn="l" defTabSz="914400" rtl="0" eaLnBrk="0" fontAlgn="base" latinLnBrk="0" hangingPunct="0">
                        <a:lnSpc>
                          <a:spcPct val="100000"/>
                        </a:lnSpc>
                        <a:spcBef>
                          <a:spcPct val="20000"/>
                        </a:spcBef>
                        <a:spcAft>
                          <a:spcPct val="20000"/>
                        </a:spcAft>
                        <a:buClrTx/>
                        <a:buSzTx/>
                        <a:buFontTx/>
                        <a:buNone/>
                        <a:tabLst/>
                      </a:pPr>
                      <a:r>
                        <a:rPr kumimoji="0" lang="en-US" sz="1800" b="1" i="0" u="none" strike="noStrike" cap="none" normalizeH="0" baseline="0" smtClean="0">
                          <a:ln>
                            <a:noFill/>
                          </a:ln>
                          <a:solidFill>
                            <a:srgbClr val="4D4D4D"/>
                          </a:solidFill>
                          <a:effectLst/>
                          <a:latin typeface="Arial" pitchFamily="34" charset="0"/>
                          <a:cs typeface="Times New Roman" pitchFamily="18" charset="0"/>
                        </a:rPr>
                        <a:t>10</a:t>
                      </a:r>
                      <a:r>
                        <a:rPr kumimoji="0" lang="en-US" sz="1800" b="1" i="0" u="none" strike="noStrike" cap="none" normalizeH="0" baseline="30000" smtClean="0">
                          <a:ln>
                            <a:noFill/>
                          </a:ln>
                          <a:solidFill>
                            <a:srgbClr val="4D4D4D"/>
                          </a:solidFill>
                          <a:effectLst/>
                          <a:latin typeface="Arial" pitchFamily="34" charset="0"/>
                          <a:cs typeface="Times New Roman" pitchFamily="18" charset="0"/>
                        </a:rPr>
                        <a:t>17</a:t>
                      </a:r>
                      <a:r>
                        <a:rPr kumimoji="0" lang="en-US" sz="1800" b="1" i="0" u="none" strike="noStrike" cap="none" normalizeH="0" baseline="0" smtClean="0">
                          <a:ln>
                            <a:noFill/>
                          </a:ln>
                          <a:solidFill>
                            <a:srgbClr val="4D4D4D"/>
                          </a:solidFill>
                          <a:effectLst/>
                          <a:latin typeface="Arial" pitchFamily="34" charset="0"/>
                          <a:cs typeface="Times New Roman" pitchFamily="18" charset="0"/>
                        </a:rPr>
                        <a:t> </a:t>
                      </a:r>
                      <a:r>
                        <a:rPr kumimoji="0" lang="en-US" sz="1800" b="1" i="0" u="none" strike="noStrike" cap="none" normalizeH="0" baseline="30000" smtClean="0">
                          <a:ln>
                            <a:noFill/>
                          </a:ln>
                          <a:solidFill>
                            <a:srgbClr val="4D4D4D"/>
                          </a:solidFill>
                          <a:effectLst/>
                          <a:latin typeface="Arial" pitchFamily="34" charset="0"/>
                          <a:cs typeface="Times New Roman" pitchFamily="18" charset="0"/>
                        </a:rPr>
                        <a:t> </a:t>
                      </a:r>
                      <a:r>
                        <a:rPr kumimoji="0" lang="en-US" sz="1800" b="1" i="0" u="none" strike="noStrike" cap="none" normalizeH="0" baseline="0" smtClean="0">
                          <a:ln>
                            <a:noFill/>
                          </a:ln>
                          <a:solidFill>
                            <a:srgbClr val="4D4D4D"/>
                          </a:solidFill>
                          <a:effectLst/>
                          <a:latin typeface="Arial" pitchFamily="34" charset="0"/>
                          <a:cs typeface="Times New Roman" pitchFamily="18" charset="0"/>
                        </a:rPr>
                        <a:t>Hz</a:t>
                      </a: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bl>
          </a:graphicData>
        </a:graphic>
      </p:graphicFrame>
      <p:sp>
        <p:nvSpPr>
          <p:cNvPr id="238632" name="Rectangle 40"/>
          <p:cNvSpPr>
            <a:spLocks noChangeArrowheads="1"/>
          </p:cNvSpPr>
          <p:nvPr/>
        </p:nvSpPr>
        <p:spPr bwMode="auto">
          <a:xfrm>
            <a:off x="227013" y="5345113"/>
            <a:ext cx="6318250" cy="913200"/>
          </a:xfrm>
          <a:prstGeom prst="rect">
            <a:avLst/>
          </a:prstGeom>
          <a:noFill/>
          <a:ln w="12700">
            <a:noFill/>
            <a:miter lim="800000"/>
            <a:headEnd/>
            <a:tailEnd/>
          </a:ln>
          <a:effectLst/>
        </p:spPr>
        <p:txBody>
          <a:bodyPr lIns="90000" tIns="46800" rIns="90000" bIns="46800" anchor="ctr">
            <a:spAutoFit/>
          </a:bodyPr>
          <a:lstStyle/>
          <a:p>
            <a:pPr algn="l" eaLnBrk="0" hangingPunct="0">
              <a:spcAft>
                <a:spcPct val="40000"/>
              </a:spcAft>
            </a:pPr>
            <a:r>
              <a:rPr lang="fr-FR" sz="1600" b="1" baseline="30000" dirty="0">
                <a:solidFill>
                  <a:schemeClr val="bg2"/>
                </a:solidFill>
                <a:latin typeface="News Gothic MT"/>
              </a:rPr>
              <a:t>†</a:t>
            </a:r>
            <a:r>
              <a:rPr lang="fr-FR" sz="1600" b="1" baseline="30000" dirty="0">
                <a:solidFill>
                  <a:schemeClr val="bg2"/>
                </a:solidFill>
                <a:latin typeface="Arial" pitchFamily="34" charset="0"/>
              </a:rPr>
              <a:t> </a:t>
            </a:r>
            <a:r>
              <a:rPr lang="en-US" sz="1400" dirty="0">
                <a:solidFill>
                  <a:schemeClr val="bg2"/>
                </a:solidFill>
                <a:latin typeface="News Gothic MT" pitchFamily="34" charset="0"/>
              </a:rPr>
              <a:t>GE BOLD 1.5T </a:t>
            </a:r>
            <a:r>
              <a:rPr lang="en-US" sz="1400" dirty="0" smtClean="0">
                <a:solidFill>
                  <a:schemeClr val="bg2"/>
                </a:solidFill>
                <a:latin typeface="News Gothic MT" pitchFamily="34" charset="0"/>
              </a:rPr>
              <a:t>	*  H</a:t>
            </a:r>
            <a:r>
              <a:rPr lang="en-US" sz="1400" baseline="-25000" dirty="0" smtClean="0">
                <a:solidFill>
                  <a:schemeClr val="bg2"/>
                </a:solidFill>
                <a:latin typeface="News Gothic MT" pitchFamily="34" charset="0"/>
              </a:rPr>
              <a:t>2</a:t>
            </a:r>
            <a:r>
              <a:rPr lang="en-US" sz="1400" baseline="30000" dirty="0" smtClean="0">
                <a:solidFill>
                  <a:schemeClr val="bg2"/>
                </a:solidFill>
                <a:latin typeface="News Gothic MT" pitchFamily="34" charset="0"/>
              </a:rPr>
              <a:t>15</a:t>
            </a:r>
            <a:r>
              <a:rPr lang="en-US" sz="1400" dirty="0" smtClean="0">
                <a:solidFill>
                  <a:schemeClr val="bg2"/>
                </a:solidFill>
                <a:latin typeface="News Gothic MT" pitchFamily="34" charset="0"/>
              </a:rPr>
              <a:t>O to measure CBF</a:t>
            </a:r>
            <a:endParaRPr lang="en-US" sz="1400" dirty="0">
              <a:solidFill>
                <a:schemeClr val="bg2"/>
              </a:solidFill>
              <a:latin typeface="News Gothic MT" pitchFamily="34" charset="0"/>
            </a:endParaRPr>
          </a:p>
          <a:p>
            <a:pPr algn="l" eaLnBrk="0" hangingPunct="0">
              <a:spcAft>
                <a:spcPct val="40000"/>
              </a:spcAft>
            </a:pPr>
            <a:r>
              <a:rPr lang="fr-FR" sz="1400" b="1" dirty="0">
                <a:solidFill>
                  <a:schemeClr val="bg2"/>
                </a:solidFill>
                <a:latin typeface="News Gothic MT"/>
              </a:rPr>
              <a:t>‡</a:t>
            </a:r>
            <a:r>
              <a:rPr lang="fr-FR" sz="1400" b="1" dirty="0">
                <a:solidFill>
                  <a:schemeClr val="bg2"/>
                </a:solidFill>
                <a:latin typeface="Arial" pitchFamily="34" charset="0"/>
              </a:rPr>
              <a:t> </a:t>
            </a:r>
            <a:r>
              <a:rPr lang="fr-FR" sz="1400" dirty="0">
                <a:solidFill>
                  <a:schemeClr val="bg2"/>
                </a:solidFill>
                <a:latin typeface="Arial" pitchFamily="34" charset="0"/>
              </a:rPr>
              <a:t>SE-BOLD 7T</a:t>
            </a:r>
            <a:r>
              <a:rPr lang="en-US" sz="1400" dirty="0">
                <a:solidFill>
                  <a:schemeClr val="bg2"/>
                </a:solidFill>
                <a:latin typeface="News Gothic MT" pitchFamily="34" charset="0"/>
              </a:rPr>
              <a:t> </a:t>
            </a:r>
            <a:r>
              <a:rPr lang="en-US" sz="1400" dirty="0" smtClean="0">
                <a:solidFill>
                  <a:schemeClr val="bg2"/>
                </a:solidFill>
                <a:latin typeface="News Gothic MT" pitchFamily="34" charset="0"/>
              </a:rPr>
              <a:t>	**</a:t>
            </a:r>
            <a:r>
              <a:rPr lang="en-US" sz="1400" baseline="30000" dirty="0" smtClean="0">
                <a:solidFill>
                  <a:schemeClr val="bg2"/>
                </a:solidFill>
                <a:latin typeface="News Gothic MT" pitchFamily="34" charset="0"/>
              </a:rPr>
              <a:t>18</a:t>
            </a:r>
            <a:r>
              <a:rPr lang="en-US" sz="1400" dirty="0" smtClean="0">
                <a:solidFill>
                  <a:schemeClr val="bg2"/>
                </a:solidFill>
                <a:latin typeface="News Gothic MT" pitchFamily="34" charset="0"/>
              </a:rPr>
              <a:t>FDG to measure </a:t>
            </a:r>
            <a:r>
              <a:rPr lang="en-US" sz="1400" dirty="0" err="1" smtClean="0">
                <a:solidFill>
                  <a:schemeClr val="bg2"/>
                </a:solidFill>
                <a:latin typeface="News Gothic MT" pitchFamily="34" charset="0"/>
              </a:rPr>
              <a:t>CMRglu</a:t>
            </a:r>
            <a:endParaRPr lang="en-US" sz="1400" dirty="0" smtClean="0">
              <a:solidFill>
                <a:schemeClr val="bg2"/>
              </a:solidFill>
              <a:latin typeface="Arial" pitchFamily="34" charset="0"/>
            </a:endParaRPr>
          </a:p>
          <a:p>
            <a:pPr algn="l" eaLnBrk="0" hangingPunct="0">
              <a:spcAft>
                <a:spcPct val="40000"/>
              </a:spcAft>
            </a:pPr>
            <a:endParaRPr lang="en-US" sz="1400" dirty="0">
              <a:solidFill>
                <a:schemeClr val="bg2"/>
              </a:solidFill>
              <a:latin typeface="News Gothic MT" pitchFamily="34" charset="0"/>
            </a:endParaRPr>
          </a:p>
        </p:txBody>
      </p:sp>
      <p:sp>
        <p:nvSpPr>
          <p:cNvPr id="238678" name="Rectangle 86"/>
          <p:cNvSpPr>
            <a:spLocks noChangeArrowheads="1"/>
          </p:cNvSpPr>
          <p:nvPr/>
        </p:nvSpPr>
        <p:spPr bwMode="auto">
          <a:xfrm>
            <a:off x="4914308" y="5401845"/>
            <a:ext cx="4097340" cy="609398"/>
          </a:xfrm>
          <a:prstGeom prst="rect">
            <a:avLst/>
          </a:prstGeom>
          <a:noFill/>
          <a:ln w="9525">
            <a:noFill/>
            <a:miter lim="800000"/>
            <a:headEnd/>
            <a:tailEnd/>
          </a:ln>
          <a:effectLst/>
        </p:spPr>
        <p:txBody>
          <a:bodyPr wrap="none">
            <a:spAutoFit/>
          </a:bodyPr>
          <a:lstStyle/>
          <a:p>
            <a:pPr algn="l" eaLnBrk="0" hangingPunct="0">
              <a:spcAft>
                <a:spcPct val="40000"/>
              </a:spcAft>
            </a:pPr>
            <a:r>
              <a:rPr lang="en-US" sz="1400" dirty="0">
                <a:solidFill>
                  <a:schemeClr val="bg2"/>
                </a:solidFill>
                <a:latin typeface="News Gothic MT" pitchFamily="34" charset="0"/>
              </a:rPr>
              <a:t>Adapted </a:t>
            </a:r>
            <a:r>
              <a:rPr lang="en-US" sz="1400" dirty="0" smtClean="0">
                <a:solidFill>
                  <a:schemeClr val="bg2"/>
                </a:solidFill>
                <a:latin typeface="News Gothic MT" pitchFamily="34" charset="0"/>
              </a:rPr>
              <a:t>from: </a:t>
            </a:r>
            <a:r>
              <a:rPr lang="en-US" sz="1400" dirty="0" err="1">
                <a:solidFill>
                  <a:schemeClr val="bg2"/>
                </a:solidFill>
                <a:latin typeface="News Gothic MT" pitchFamily="34" charset="0"/>
              </a:rPr>
              <a:t>Farde</a:t>
            </a:r>
            <a:r>
              <a:rPr lang="en-US" sz="1400" dirty="0">
                <a:solidFill>
                  <a:schemeClr val="bg2"/>
                </a:solidFill>
                <a:latin typeface="News Gothic MT" pitchFamily="34" charset="0"/>
              </a:rPr>
              <a:t>, Rosen, </a:t>
            </a:r>
            <a:r>
              <a:rPr lang="en-US" sz="1400" dirty="0" err="1">
                <a:solidFill>
                  <a:schemeClr val="bg2"/>
                </a:solidFill>
                <a:latin typeface="News Gothic MT" pitchFamily="34" charset="0"/>
              </a:rPr>
              <a:t>Volkow</a:t>
            </a:r>
            <a:r>
              <a:rPr lang="en-US" sz="1400" dirty="0">
                <a:solidFill>
                  <a:schemeClr val="bg2"/>
                </a:solidFill>
                <a:latin typeface="News Gothic MT" pitchFamily="34" charset="0"/>
              </a:rPr>
              <a:t> PNAS 1997</a:t>
            </a:r>
          </a:p>
          <a:p>
            <a:pPr algn="l" eaLnBrk="0" hangingPunct="0">
              <a:spcAft>
                <a:spcPct val="40000"/>
              </a:spcAft>
            </a:pPr>
            <a:r>
              <a:rPr lang="en-US" sz="1400" dirty="0" err="1">
                <a:solidFill>
                  <a:schemeClr val="bg2"/>
                </a:solidFill>
                <a:latin typeface="News Gothic MT" pitchFamily="34" charset="0"/>
              </a:rPr>
              <a:t>Logothetis</a:t>
            </a:r>
            <a:r>
              <a:rPr lang="en-US" sz="1400" dirty="0">
                <a:solidFill>
                  <a:schemeClr val="bg2"/>
                </a:solidFill>
                <a:latin typeface="News Gothic MT" pitchFamily="34" charset="0"/>
              </a:rPr>
              <a:t> Nature 2008</a:t>
            </a:r>
          </a:p>
        </p:txBody>
      </p:sp>
      <p:sp>
        <p:nvSpPr>
          <p:cNvPr id="7" name="Slide Number Placeholder 4"/>
          <p:cNvSpPr txBox="1">
            <a:spLocks/>
          </p:cNvSpPr>
          <p:nvPr/>
        </p:nvSpPr>
        <p:spPr>
          <a:xfrm>
            <a:off x="7239000" y="6400800"/>
            <a:ext cx="1905000" cy="4572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D5297E8-D597-45FD-8CC8-CE1B8CE28AC5}" type="slidenum">
              <a:rPr kumimoji="0" lang="en-AU" sz="1900" b="0" i="0" u="none" strike="noStrike" kern="1200" cap="none" spc="0" normalizeH="0" baseline="0" noProof="0" smtClean="0">
                <a:ln>
                  <a:noFill/>
                </a:ln>
                <a:solidFill>
                  <a:schemeClr val="tx1"/>
                </a:solidFill>
                <a:effectLst/>
                <a:uLnTx/>
                <a:uFillTx/>
                <a:latin typeface="Arial" pitchFamily="-110" charset="0"/>
                <a:ea typeface="ＭＳ Ｐゴシック" pitchFamily="-110" charset="-128"/>
                <a:cs typeface="ＭＳ Ｐゴシック" pitchFamily="-110"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AU" sz="1900" b="0" i="0" u="none" strike="noStrike" kern="1200" cap="none" spc="0" normalizeH="0" baseline="0" noProof="0" dirty="0">
              <a:ln>
                <a:noFill/>
              </a:ln>
              <a:solidFill>
                <a:schemeClr val="tx1"/>
              </a:solidFill>
              <a:effectLst/>
              <a:uLnTx/>
              <a:uFillTx/>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944726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36599"/>
            <a:ext cx="8229600" cy="5699827"/>
          </a:xfrm>
        </p:spPr>
        <p:txBody>
          <a:bodyPr/>
          <a:lstStyle/>
          <a:p>
            <a:r>
              <a:rPr lang="en-US" b="1" dirty="0" smtClean="0"/>
              <a:t>The sensitivity of the method allows:</a:t>
            </a:r>
          </a:p>
          <a:p>
            <a:pPr lvl="1"/>
            <a:r>
              <a:rPr lang="en-US" dirty="0" smtClean="0"/>
              <a:t>Measurement and distribution of drug </a:t>
            </a:r>
            <a:r>
              <a:rPr lang="en-US" u="sng" dirty="0" smtClean="0"/>
              <a:t>targets</a:t>
            </a:r>
            <a:r>
              <a:rPr lang="en-US" dirty="0" smtClean="0"/>
              <a:t> in vivo</a:t>
            </a:r>
          </a:p>
          <a:p>
            <a:pPr lvl="1"/>
            <a:r>
              <a:rPr lang="en-US" dirty="0" smtClean="0"/>
              <a:t>Measurement of drug </a:t>
            </a:r>
            <a:r>
              <a:rPr lang="en-US" u="sng" dirty="0" smtClean="0"/>
              <a:t>compound</a:t>
            </a:r>
            <a:r>
              <a:rPr lang="en-US" dirty="0" smtClean="0"/>
              <a:t> in the target tissue in vivo</a:t>
            </a:r>
          </a:p>
          <a:p>
            <a:pPr lvl="1"/>
            <a:r>
              <a:rPr lang="en-US" dirty="0" smtClean="0"/>
              <a:t>Measurement of metabolic processes in vivo</a:t>
            </a:r>
          </a:p>
          <a:p>
            <a:r>
              <a:rPr lang="en-US" b="1" dirty="0" smtClean="0"/>
              <a:t> Multiple isotopes allows:</a:t>
            </a:r>
          </a:p>
          <a:p>
            <a:pPr lvl="1"/>
            <a:r>
              <a:rPr lang="en-US" dirty="0" smtClean="0"/>
              <a:t>Range of time courses for measurement</a:t>
            </a:r>
          </a:p>
          <a:p>
            <a:pPr lvl="1"/>
            <a:r>
              <a:rPr lang="en-US" dirty="0" smtClean="0"/>
              <a:t>Flexibility in labeling small molecules and biologics</a:t>
            </a:r>
          </a:p>
          <a:p>
            <a:r>
              <a:rPr lang="en-US" b="1" dirty="0" smtClean="0"/>
              <a:t>Readily translated from preclinical models to clinical application</a:t>
            </a:r>
          </a:p>
          <a:p>
            <a:pPr lvl="1"/>
            <a:r>
              <a:rPr lang="en-US" dirty="0" smtClean="0"/>
              <a:t>Serial assessments are possible: humans and preclinical species can serve as their own controls</a:t>
            </a:r>
            <a:endParaRPr lang="en-AU" dirty="0" smtClean="0"/>
          </a:p>
          <a:p>
            <a:r>
              <a:rPr lang="en-US" b="1" dirty="0" smtClean="0"/>
              <a:t>An accessible technology for clinical trials:</a:t>
            </a:r>
          </a:p>
          <a:p>
            <a:pPr lvl="1"/>
            <a:r>
              <a:rPr lang="en-US" dirty="0" smtClean="0"/>
              <a:t>Hospital based</a:t>
            </a:r>
          </a:p>
          <a:p>
            <a:pPr lvl="1"/>
            <a:r>
              <a:rPr lang="en-US" dirty="0" smtClean="0"/>
              <a:t>Increasing availability through adoption of PET for diagnosis and treatment </a:t>
            </a:r>
          </a:p>
          <a:p>
            <a:pPr lvl="1"/>
            <a:r>
              <a:rPr lang="en-US" dirty="0" smtClean="0"/>
              <a:t>Increasing number of </a:t>
            </a:r>
            <a:r>
              <a:rPr lang="en-US" baseline="30000" dirty="0" smtClean="0"/>
              <a:t>18</a:t>
            </a:r>
            <a:r>
              <a:rPr lang="en-US" dirty="0" smtClean="0"/>
              <a:t>F labeled tracers</a:t>
            </a:r>
          </a:p>
          <a:p>
            <a:r>
              <a:rPr lang="en-US" b="1" dirty="0" smtClean="0"/>
              <a:t>The challenge: </a:t>
            </a:r>
          </a:p>
          <a:p>
            <a:pPr lvl="1"/>
            <a:r>
              <a:rPr lang="en-US" dirty="0" smtClean="0"/>
              <a:t>Site specific tracers for new mechanisms of action may need to be developed</a:t>
            </a:r>
          </a:p>
        </p:txBody>
      </p:sp>
      <p:sp>
        <p:nvSpPr>
          <p:cNvPr id="4" name="Rectangle 9"/>
          <p:cNvSpPr>
            <a:spLocks noGrp="1" noChangeArrowheads="1"/>
          </p:cNvSpPr>
          <p:nvPr>
            <p:ph type="title"/>
          </p:nvPr>
        </p:nvSpPr>
        <p:spPr>
          <a:xfrm>
            <a:off x="685800" y="241300"/>
            <a:ext cx="8229600" cy="457200"/>
          </a:xfrm>
        </p:spPr>
        <p:txBody>
          <a:bodyPr/>
          <a:lstStyle/>
          <a:p>
            <a:r>
              <a:rPr lang="en-US" dirty="0"/>
              <a:t>Why </a:t>
            </a:r>
            <a:r>
              <a:rPr lang="en-US" dirty="0" smtClean="0"/>
              <a:t>PET Imaging </a:t>
            </a:r>
            <a:r>
              <a:rPr lang="en-US" dirty="0"/>
              <a:t>in </a:t>
            </a:r>
            <a:r>
              <a:rPr lang="en-US" dirty="0" smtClean="0"/>
              <a:t>CNS </a:t>
            </a:r>
            <a:r>
              <a:rPr lang="en-US" dirty="0"/>
              <a:t>Drug Development?</a:t>
            </a:r>
          </a:p>
        </p:txBody>
      </p:sp>
    </p:spTree>
    <p:extLst>
      <p:ext uri="{BB962C8B-B14F-4D97-AF65-F5344CB8AC3E}">
        <p14:creationId xmlns:p14="http://schemas.microsoft.com/office/powerpoint/2010/main" val="41699593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5800" y="2133600"/>
            <a:ext cx="914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endParaRPr>
          </a:p>
        </p:txBody>
      </p:sp>
      <p:sp>
        <p:nvSpPr>
          <p:cNvPr id="2" name="Title 1"/>
          <p:cNvSpPr>
            <a:spLocks noGrp="1"/>
          </p:cNvSpPr>
          <p:nvPr>
            <p:ph type="title"/>
          </p:nvPr>
        </p:nvSpPr>
        <p:spPr>
          <a:xfrm>
            <a:off x="457200" y="60888"/>
            <a:ext cx="8229600" cy="1143000"/>
          </a:xfrm>
        </p:spPr>
        <p:txBody>
          <a:bodyPr rtlCol="0">
            <a:normAutofit/>
          </a:bodyPr>
          <a:lstStyle/>
          <a:p>
            <a:pPr algn="ctr" eaLnBrk="1" fontAlgn="auto" hangingPunct="1">
              <a:spcAft>
                <a:spcPts val="0"/>
              </a:spcAft>
              <a:defRPr/>
            </a:pPr>
            <a:r>
              <a:rPr lang="en-US" sz="2600" b="1" dirty="0" smtClean="0">
                <a:solidFill>
                  <a:srgbClr val="002060"/>
                </a:solidFill>
              </a:rPr>
              <a:t>Origins of CNS PET </a:t>
            </a:r>
            <a:r>
              <a:rPr lang="en-US" sz="2600" b="1" dirty="0" err="1" smtClean="0">
                <a:solidFill>
                  <a:srgbClr val="002060"/>
                </a:solidFill>
              </a:rPr>
              <a:t>Radioligands</a:t>
            </a:r>
            <a:r>
              <a:rPr lang="en-US" sz="2600" b="1" dirty="0" smtClean="0">
                <a:solidFill>
                  <a:srgbClr val="002060"/>
                </a:solidFill>
              </a:rPr>
              <a:t> </a:t>
            </a:r>
            <a:br>
              <a:rPr lang="en-US" sz="2600" b="1" dirty="0" smtClean="0">
                <a:solidFill>
                  <a:srgbClr val="002060"/>
                </a:solidFill>
              </a:rPr>
            </a:br>
            <a:r>
              <a:rPr lang="en-US" sz="2600" b="1" dirty="0" smtClean="0">
                <a:solidFill>
                  <a:srgbClr val="002060"/>
                </a:solidFill>
              </a:rPr>
              <a:t>Taken Into Human Subjects</a:t>
            </a:r>
          </a:p>
        </p:txBody>
      </p:sp>
      <p:pic>
        <p:nvPicPr>
          <p:cNvPr id="26628" name="Picture 2"/>
          <p:cNvPicPr>
            <a:picLocks noChangeAspect="1" noChangeArrowheads="1"/>
          </p:cNvPicPr>
          <p:nvPr/>
        </p:nvPicPr>
        <p:blipFill>
          <a:blip r:embed="rId2"/>
          <a:srcRect/>
          <a:stretch>
            <a:fillRect/>
          </a:stretch>
        </p:blipFill>
        <p:spPr bwMode="auto">
          <a:xfrm>
            <a:off x="1676400" y="1156450"/>
            <a:ext cx="6088063" cy="5416550"/>
          </a:xfrm>
          <a:prstGeom prst="rect">
            <a:avLst/>
          </a:prstGeom>
          <a:noFill/>
          <a:ln w="9525">
            <a:noFill/>
            <a:miter lim="800000"/>
            <a:headEnd/>
            <a:tailEnd/>
          </a:ln>
        </p:spPr>
      </p:pic>
      <p:cxnSp>
        <p:nvCxnSpPr>
          <p:cNvPr id="8" name="Straight Arrow Connector 7"/>
          <p:cNvCxnSpPr/>
          <p:nvPr/>
        </p:nvCxnSpPr>
        <p:spPr>
          <a:xfrm flipH="1">
            <a:off x="2819400" y="3505200"/>
            <a:ext cx="609600" cy="5334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0" y="3505200"/>
            <a:ext cx="609600" cy="5334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53175" y="6519446"/>
            <a:ext cx="1871025" cy="338554"/>
          </a:xfrm>
          <a:prstGeom prst="rect">
            <a:avLst/>
          </a:prstGeom>
          <a:noFill/>
        </p:spPr>
        <p:txBody>
          <a:bodyPr wrap="none" rtlCol="0">
            <a:spAutoFit/>
          </a:bodyPr>
          <a:lstStyle/>
          <a:p>
            <a:r>
              <a:rPr lang="en-US" sz="1600" dirty="0" smtClean="0">
                <a:solidFill>
                  <a:srgbClr val="000066"/>
                </a:solidFill>
              </a:rPr>
              <a:t> V Pike NRM 2012</a:t>
            </a:r>
            <a:endParaRPr lang="en-US" sz="1600" dirty="0">
              <a:solidFill>
                <a:srgbClr val="000066"/>
              </a:solidFill>
            </a:endParaRPr>
          </a:p>
        </p:txBody>
      </p:sp>
    </p:spTree>
    <p:extLst>
      <p:ext uri="{BB962C8B-B14F-4D97-AF65-F5344CB8AC3E}">
        <p14:creationId xmlns:p14="http://schemas.microsoft.com/office/powerpoint/2010/main" val="16867887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698500" y="63500"/>
            <a:ext cx="7772400" cy="1143001"/>
          </a:xfrm>
        </p:spPr>
        <p:txBody>
          <a:bodyPr/>
          <a:lstStyle/>
          <a:p>
            <a:pPr algn="ctr"/>
            <a:r>
              <a:rPr lang="en-US" sz="2600" dirty="0" smtClean="0">
                <a:solidFill>
                  <a:srgbClr val="000066"/>
                </a:solidFill>
              </a:rPr>
              <a:t>Models </a:t>
            </a:r>
            <a:r>
              <a:rPr lang="en-US" sz="2600" dirty="0">
                <a:solidFill>
                  <a:srgbClr val="000066"/>
                </a:solidFill>
              </a:rPr>
              <a:t>for </a:t>
            </a:r>
            <a:r>
              <a:rPr lang="en-US" sz="2600" dirty="0" smtClean="0">
                <a:solidFill>
                  <a:srgbClr val="000066"/>
                </a:solidFill>
              </a:rPr>
              <a:t>PET </a:t>
            </a:r>
            <a:r>
              <a:rPr lang="en-US" sz="2600" dirty="0" err="1" smtClean="0">
                <a:solidFill>
                  <a:srgbClr val="000066"/>
                </a:solidFill>
              </a:rPr>
              <a:t>Ligand</a:t>
            </a:r>
            <a:r>
              <a:rPr lang="en-US" sz="2600" dirty="0" smtClean="0">
                <a:solidFill>
                  <a:srgbClr val="000066"/>
                </a:solidFill>
              </a:rPr>
              <a:t> </a:t>
            </a:r>
            <a:r>
              <a:rPr lang="en-US" sz="2600" dirty="0">
                <a:solidFill>
                  <a:srgbClr val="000066"/>
                </a:solidFill>
              </a:rPr>
              <a:t>Development </a:t>
            </a:r>
            <a:r>
              <a:rPr lang="en-US" sz="2600" dirty="0" smtClean="0">
                <a:solidFill>
                  <a:srgbClr val="000066"/>
                </a:solidFill>
              </a:rPr>
              <a:t/>
            </a:r>
            <a:br>
              <a:rPr lang="en-US" sz="2600" dirty="0" smtClean="0">
                <a:solidFill>
                  <a:srgbClr val="000066"/>
                </a:solidFill>
              </a:rPr>
            </a:br>
            <a:r>
              <a:rPr lang="en-US" sz="2600" dirty="0" smtClean="0">
                <a:solidFill>
                  <a:srgbClr val="000066"/>
                </a:solidFill>
              </a:rPr>
              <a:t>Used by </a:t>
            </a:r>
            <a:r>
              <a:rPr lang="en-US" sz="2600" dirty="0" err="1">
                <a:solidFill>
                  <a:srgbClr val="000066"/>
                </a:solidFill>
              </a:rPr>
              <a:t>Pharma</a:t>
            </a:r>
            <a:endParaRPr lang="en-US" sz="2600" dirty="0">
              <a:solidFill>
                <a:srgbClr val="000066"/>
              </a:solidFill>
            </a:endParaRPr>
          </a:p>
        </p:txBody>
      </p:sp>
      <p:sp>
        <p:nvSpPr>
          <p:cNvPr id="741379" name="Rectangle 3"/>
          <p:cNvSpPr>
            <a:spLocks noGrp="1" noChangeArrowheads="1"/>
          </p:cNvSpPr>
          <p:nvPr>
            <p:ph type="body" idx="1"/>
          </p:nvPr>
        </p:nvSpPr>
        <p:spPr>
          <a:xfrm>
            <a:off x="2971800" y="1981200"/>
            <a:ext cx="5943600" cy="4114800"/>
          </a:xfrm>
        </p:spPr>
        <p:txBody>
          <a:bodyPr/>
          <a:lstStyle/>
          <a:p>
            <a:r>
              <a:rPr lang="en-US" sz="1600" b="0" dirty="0">
                <a:solidFill>
                  <a:srgbClr val="000066"/>
                </a:solidFill>
              </a:rPr>
              <a:t>Ad hoc development of </a:t>
            </a:r>
            <a:r>
              <a:rPr lang="en-US" sz="1600" b="0" dirty="0" err="1">
                <a:solidFill>
                  <a:srgbClr val="000066"/>
                </a:solidFill>
              </a:rPr>
              <a:t>ligands</a:t>
            </a:r>
            <a:r>
              <a:rPr lang="en-US" sz="1600" b="0" dirty="0">
                <a:solidFill>
                  <a:srgbClr val="000066"/>
                </a:solidFill>
              </a:rPr>
              <a:t> with academic centers based on request by PET center, no collaboration</a:t>
            </a:r>
          </a:p>
          <a:p>
            <a:endParaRPr lang="en-US" sz="1600" b="0" dirty="0">
              <a:solidFill>
                <a:srgbClr val="000066"/>
              </a:solidFill>
            </a:endParaRPr>
          </a:p>
          <a:p>
            <a:r>
              <a:rPr lang="en-US" sz="1600" b="0" dirty="0" err="1">
                <a:solidFill>
                  <a:srgbClr val="000066"/>
                </a:solidFill>
              </a:rPr>
              <a:t>Radioligand</a:t>
            </a:r>
            <a:r>
              <a:rPr lang="en-US" sz="1600" b="0" dirty="0">
                <a:solidFill>
                  <a:srgbClr val="000066"/>
                </a:solidFill>
              </a:rPr>
              <a:t> candidate selection by clinical candidate project team, then external collaboration with PET center</a:t>
            </a:r>
          </a:p>
          <a:p>
            <a:pPr>
              <a:buFontTx/>
              <a:buNone/>
            </a:pPr>
            <a:r>
              <a:rPr lang="en-US" sz="1600" b="0" dirty="0">
                <a:solidFill>
                  <a:srgbClr val="000066"/>
                </a:solidFill>
              </a:rPr>
              <a:t>  </a:t>
            </a:r>
          </a:p>
          <a:p>
            <a:r>
              <a:rPr lang="en-US" sz="1600" b="0" dirty="0" err="1">
                <a:solidFill>
                  <a:srgbClr val="000066"/>
                </a:solidFill>
              </a:rPr>
              <a:t>Radioligand</a:t>
            </a:r>
            <a:r>
              <a:rPr lang="en-US" sz="1600" b="0" dirty="0">
                <a:solidFill>
                  <a:srgbClr val="000066"/>
                </a:solidFill>
              </a:rPr>
              <a:t> candidate development by internal chemistry group, in vivo testing done through contract or collaboration with PET center</a:t>
            </a:r>
          </a:p>
          <a:p>
            <a:endParaRPr lang="en-US" sz="1600" b="0" dirty="0">
              <a:solidFill>
                <a:srgbClr val="000066"/>
              </a:solidFill>
            </a:endParaRPr>
          </a:p>
          <a:p>
            <a:r>
              <a:rPr lang="en-US" sz="1600" b="0" dirty="0" err="1">
                <a:solidFill>
                  <a:srgbClr val="000066"/>
                </a:solidFill>
              </a:rPr>
              <a:t>Radioligand</a:t>
            </a:r>
            <a:r>
              <a:rPr lang="en-US" sz="1600" b="0" dirty="0">
                <a:solidFill>
                  <a:srgbClr val="000066"/>
                </a:solidFill>
              </a:rPr>
              <a:t> candidate development, in vivo testing </a:t>
            </a:r>
            <a:r>
              <a:rPr lang="en-US" sz="1600" b="0" dirty="0" smtClean="0">
                <a:solidFill>
                  <a:srgbClr val="000066"/>
                </a:solidFill>
              </a:rPr>
              <a:t>in-house</a:t>
            </a:r>
            <a:endParaRPr lang="en-US" sz="1600" b="0" dirty="0">
              <a:solidFill>
                <a:srgbClr val="000066"/>
              </a:solidFill>
            </a:endParaRPr>
          </a:p>
          <a:p>
            <a:endParaRPr lang="en-US" sz="1600" b="0" dirty="0">
              <a:solidFill>
                <a:srgbClr val="000066"/>
              </a:solidFill>
            </a:endParaRPr>
          </a:p>
        </p:txBody>
      </p:sp>
      <p:grpSp>
        <p:nvGrpSpPr>
          <p:cNvPr id="2" name="Group 4"/>
          <p:cNvGrpSpPr>
            <a:grpSpLocks/>
          </p:cNvGrpSpPr>
          <p:nvPr/>
        </p:nvGrpSpPr>
        <p:grpSpPr bwMode="auto">
          <a:xfrm>
            <a:off x="273125" y="2209800"/>
            <a:ext cx="2705100" cy="2797923"/>
            <a:chOff x="0" y="1392"/>
            <a:chExt cx="1704" cy="2272"/>
          </a:xfrm>
        </p:grpSpPr>
        <p:sp>
          <p:nvSpPr>
            <p:cNvPr id="741381" name="Text Box 5"/>
            <p:cNvSpPr txBox="1">
              <a:spLocks noChangeArrowheads="1"/>
            </p:cNvSpPr>
            <p:nvPr/>
          </p:nvSpPr>
          <p:spPr bwMode="auto">
            <a:xfrm>
              <a:off x="168" y="1590"/>
              <a:ext cx="1536" cy="2074"/>
            </a:xfrm>
            <a:prstGeom prst="rect">
              <a:avLst/>
            </a:prstGeom>
            <a:noFill/>
            <a:ln w="9525">
              <a:noFill/>
              <a:miter lim="800000"/>
              <a:headEnd/>
              <a:tailEnd/>
            </a:ln>
            <a:effectLst/>
          </p:spPr>
          <p:txBody>
            <a:bodyPr wrap="square">
              <a:spAutoFit/>
            </a:bodyPr>
            <a:lstStyle/>
            <a:p>
              <a:pPr algn="l"/>
              <a:endParaRPr lang="en-US" sz="1600" b="1" dirty="0">
                <a:solidFill>
                  <a:srgbClr val="000066"/>
                </a:solidFill>
                <a:latin typeface="+mn-lt"/>
              </a:endParaRPr>
            </a:p>
            <a:p>
              <a:pPr algn="l">
                <a:buFontTx/>
                <a:buChar char="•"/>
              </a:pPr>
              <a:r>
                <a:rPr lang="en-US" sz="1600" b="1" dirty="0">
                  <a:solidFill>
                    <a:srgbClr val="000066"/>
                  </a:solidFill>
                  <a:latin typeface="+mn-lt"/>
                </a:rPr>
                <a:t>Timeline</a:t>
              </a:r>
            </a:p>
            <a:p>
              <a:pPr algn="l">
                <a:buFontTx/>
                <a:buChar char="•"/>
              </a:pPr>
              <a:endParaRPr lang="en-US" sz="1600" b="1" dirty="0">
                <a:solidFill>
                  <a:srgbClr val="000066"/>
                </a:solidFill>
                <a:latin typeface="+mn-lt"/>
              </a:endParaRPr>
            </a:p>
            <a:p>
              <a:pPr algn="l">
                <a:buFontTx/>
                <a:buChar char="•"/>
              </a:pPr>
              <a:r>
                <a:rPr lang="en-US" sz="1600" b="1" dirty="0">
                  <a:solidFill>
                    <a:srgbClr val="000066"/>
                  </a:solidFill>
                  <a:latin typeface="+mn-lt"/>
                </a:rPr>
                <a:t>Intellectual property </a:t>
              </a:r>
            </a:p>
            <a:p>
              <a:pPr algn="l">
                <a:buFontTx/>
                <a:buChar char="•"/>
              </a:pPr>
              <a:endParaRPr lang="en-US" sz="1600" b="1" dirty="0">
                <a:solidFill>
                  <a:srgbClr val="000066"/>
                </a:solidFill>
                <a:latin typeface="+mn-lt"/>
              </a:endParaRPr>
            </a:p>
            <a:p>
              <a:pPr algn="l">
                <a:buFontTx/>
                <a:buChar char="•"/>
              </a:pPr>
              <a:r>
                <a:rPr lang="en-US" sz="1600" b="1" dirty="0">
                  <a:solidFill>
                    <a:srgbClr val="000066"/>
                  </a:solidFill>
                  <a:latin typeface="+mn-lt"/>
                </a:rPr>
                <a:t>Likelihood of technical success</a:t>
              </a:r>
            </a:p>
            <a:p>
              <a:pPr algn="l"/>
              <a:endParaRPr lang="en-US" sz="1600" b="1" dirty="0" smtClean="0">
                <a:solidFill>
                  <a:srgbClr val="000066"/>
                </a:solidFill>
                <a:latin typeface="+mn-lt"/>
              </a:endParaRPr>
            </a:p>
            <a:p>
              <a:pPr algn="l">
                <a:buFontTx/>
                <a:buChar char="•"/>
              </a:pPr>
              <a:endParaRPr lang="en-US" sz="1600" b="1" dirty="0">
                <a:solidFill>
                  <a:srgbClr val="000066"/>
                </a:solidFill>
                <a:latin typeface="+mn-lt"/>
              </a:endParaRPr>
            </a:p>
            <a:p>
              <a:pPr algn="l">
                <a:buFontTx/>
                <a:buChar char="•"/>
              </a:pPr>
              <a:endParaRPr lang="en-US" sz="1600" b="1" dirty="0">
                <a:solidFill>
                  <a:srgbClr val="000066"/>
                </a:solidFill>
                <a:latin typeface="+mn-lt"/>
              </a:endParaRPr>
            </a:p>
          </p:txBody>
        </p:sp>
        <p:sp>
          <p:nvSpPr>
            <p:cNvPr id="741382" name="Rectangle 6"/>
            <p:cNvSpPr>
              <a:spLocks noChangeArrowheads="1"/>
            </p:cNvSpPr>
            <p:nvPr/>
          </p:nvSpPr>
          <p:spPr bwMode="auto">
            <a:xfrm>
              <a:off x="0" y="1392"/>
              <a:ext cx="1197" cy="275"/>
            </a:xfrm>
            <a:prstGeom prst="rect">
              <a:avLst/>
            </a:prstGeom>
            <a:noFill/>
            <a:ln w="9525">
              <a:noFill/>
              <a:miter lim="800000"/>
              <a:headEnd/>
              <a:tailEnd/>
            </a:ln>
            <a:effectLst/>
          </p:spPr>
          <p:txBody>
            <a:bodyPr wrap="square">
              <a:spAutoFit/>
            </a:bodyPr>
            <a:lstStyle/>
            <a:p>
              <a:pPr algn="l"/>
              <a:r>
                <a:rPr lang="en-US" sz="1600" b="1" dirty="0">
                  <a:solidFill>
                    <a:srgbClr val="000066"/>
                  </a:solidFill>
                  <a:latin typeface="+mn-lt"/>
                </a:rPr>
                <a:t>Control </a:t>
              </a:r>
              <a:r>
                <a:rPr lang="en-US" sz="1600" b="1" dirty="0" smtClean="0">
                  <a:solidFill>
                    <a:srgbClr val="000066"/>
                  </a:solidFill>
                  <a:latin typeface="+mn-lt"/>
                </a:rPr>
                <a:t>over:</a:t>
              </a:r>
              <a:endParaRPr lang="en-US" sz="1600" b="1" dirty="0">
                <a:solidFill>
                  <a:srgbClr val="000066"/>
                </a:solidFill>
                <a:latin typeface="+mn-lt"/>
              </a:endParaRPr>
            </a:p>
          </p:txBody>
        </p:sp>
      </p:grpSp>
      <p:grpSp>
        <p:nvGrpSpPr>
          <p:cNvPr id="3" name="Group 7"/>
          <p:cNvGrpSpPr>
            <a:grpSpLocks/>
          </p:cNvGrpSpPr>
          <p:nvPr/>
        </p:nvGrpSpPr>
        <p:grpSpPr bwMode="auto">
          <a:xfrm>
            <a:off x="2343150" y="1609725"/>
            <a:ext cx="708025" cy="4327526"/>
            <a:chOff x="1372" y="1078"/>
            <a:chExt cx="446" cy="2726"/>
          </a:xfrm>
        </p:grpSpPr>
        <p:sp>
          <p:nvSpPr>
            <p:cNvPr id="741384" name="AutoShape 8"/>
            <p:cNvSpPr>
              <a:spLocks noChangeArrowheads="1"/>
            </p:cNvSpPr>
            <p:nvPr/>
          </p:nvSpPr>
          <p:spPr bwMode="auto">
            <a:xfrm>
              <a:off x="1534" y="1350"/>
              <a:ext cx="133" cy="2214"/>
            </a:xfrm>
            <a:prstGeom prst="downArrow">
              <a:avLst>
                <a:gd name="adj1" fmla="val 50000"/>
                <a:gd name="adj2" fmla="val 416165"/>
              </a:avLst>
            </a:prstGeom>
            <a:solidFill>
              <a:srgbClr val="FF0000"/>
            </a:solidFill>
            <a:ln w="9525">
              <a:solidFill>
                <a:schemeClr val="tx1"/>
              </a:solidFill>
              <a:miter lim="800000"/>
              <a:headEnd/>
              <a:tailEnd/>
            </a:ln>
            <a:effectLst/>
          </p:spPr>
          <p:txBody>
            <a:bodyPr wrap="none" anchor="ctr"/>
            <a:lstStyle/>
            <a:p>
              <a:endParaRPr lang="en-AU" sz="1600" b="1">
                <a:solidFill>
                  <a:srgbClr val="000066"/>
                </a:solidFill>
                <a:latin typeface="+mn-lt"/>
              </a:endParaRPr>
            </a:p>
          </p:txBody>
        </p:sp>
        <p:grpSp>
          <p:nvGrpSpPr>
            <p:cNvPr id="4" name="Group 9"/>
            <p:cNvGrpSpPr>
              <a:grpSpLocks/>
            </p:cNvGrpSpPr>
            <p:nvPr/>
          </p:nvGrpSpPr>
          <p:grpSpPr bwMode="auto">
            <a:xfrm>
              <a:off x="1372" y="1078"/>
              <a:ext cx="446" cy="2726"/>
              <a:chOff x="1372" y="1078"/>
              <a:chExt cx="446" cy="2726"/>
            </a:xfrm>
          </p:grpSpPr>
          <p:sp>
            <p:nvSpPr>
              <p:cNvPr id="741386" name="Text Box 10"/>
              <p:cNvSpPr txBox="1">
                <a:spLocks noChangeArrowheads="1"/>
              </p:cNvSpPr>
              <p:nvPr/>
            </p:nvSpPr>
            <p:spPr bwMode="auto">
              <a:xfrm>
                <a:off x="1372" y="3591"/>
                <a:ext cx="446" cy="213"/>
              </a:xfrm>
              <a:prstGeom prst="rect">
                <a:avLst/>
              </a:prstGeom>
              <a:noFill/>
              <a:ln w="9525">
                <a:noFill/>
                <a:miter lim="800000"/>
                <a:headEnd/>
                <a:tailEnd/>
              </a:ln>
              <a:effectLst/>
            </p:spPr>
            <p:txBody>
              <a:bodyPr>
                <a:spAutoFit/>
              </a:bodyPr>
              <a:lstStyle/>
              <a:p>
                <a:r>
                  <a:rPr lang="en-US" sz="1600" b="1">
                    <a:solidFill>
                      <a:srgbClr val="000066"/>
                    </a:solidFill>
                    <a:latin typeface="+mn-lt"/>
                  </a:rPr>
                  <a:t>High</a:t>
                </a:r>
              </a:p>
            </p:txBody>
          </p:sp>
          <p:sp>
            <p:nvSpPr>
              <p:cNvPr id="741387" name="Text Box 11"/>
              <p:cNvSpPr txBox="1">
                <a:spLocks noChangeArrowheads="1"/>
              </p:cNvSpPr>
              <p:nvPr/>
            </p:nvSpPr>
            <p:spPr bwMode="auto">
              <a:xfrm>
                <a:off x="1374" y="1078"/>
                <a:ext cx="375" cy="213"/>
              </a:xfrm>
              <a:prstGeom prst="rect">
                <a:avLst/>
              </a:prstGeom>
              <a:noFill/>
              <a:ln w="9525">
                <a:noFill/>
                <a:miter lim="800000"/>
                <a:headEnd/>
                <a:tailEnd/>
              </a:ln>
              <a:effectLst/>
            </p:spPr>
            <p:txBody>
              <a:bodyPr wrap="none">
                <a:spAutoFit/>
              </a:bodyPr>
              <a:lstStyle/>
              <a:p>
                <a:r>
                  <a:rPr lang="en-US" sz="1600" b="1">
                    <a:solidFill>
                      <a:srgbClr val="000066"/>
                    </a:solidFill>
                    <a:latin typeface="+mn-lt"/>
                  </a:rPr>
                  <a:t>Low</a:t>
                </a:r>
              </a:p>
            </p:txBody>
          </p:sp>
        </p:grpSp>
      </p:grpSp>
      <p:sp>
        <p:nvSpPr>
          <p:cNvPr id="12" name="Rectangle 11"/>
          <p:cNvSpPr/>
          <p:nvPr/>
        </p:nvSpPr>
        <p:spPr>
          <a:xfrm>
            <a:off x="1032414" y="4969866"/>
            <a:ext cx="639919" cy="338554"/>
          </a:xfrm>
          <a:prstGeom prst="rect">
            <a:avLst/>
          </a:prstGeom>
        </p:spPr>
        <p:txBody>
          <a:bodyPr wrap="none">
            <a:spAutoFit/>
          </a:bodyPr>
          <a:lstStyle/>
          <a:p>
            <a:r>
              <a:rPr lang="en-US" sz="1600" b="1" dirty="0" smtClean="0">
                <a:solidFill>
                  <a:srgbClr val="000066"/>
                </a:solidFill>
                <a:latin typeface="+mn-lt"/>
              </a:rPr>
              <a:t>Cost</a:t>
            </a:r>
            <a:endParaRPr lang="en-US" sz="1600" b="1" dirty="0">
              <a:solidFill>
                <a:srgbClr val="000066"/>
              </a:solidFill>
              <a:latin typeface="+mn-lt"/>
            </a:endParaRPr>
          </a:p>
        </p:txBody>
      </p:sp>
    </p:spTree>
    <p:extLst>
      <p:ext uri="{BB962C8B-B14F-4D97-AF65-F5344CB8AC3E}">
        <p14:creationId xmlns:p14="http://schemas.microsoft.com/office/powerpoint/2010/main" val="231687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74638" y="314325"/>
            <a:ext cx="7654925" cy="457200"/>
          </a:xfrm>
        </p:spPr>
        <p:txBody>
          <a:bodyPr rtlCol="0">
            <a:noAutofit/>
          </a:bodyPr>
          <a:lstStyle/>
          <a:p>
            <a:pPr algn="ctr" fontAlgn="auto">
              <a:spcAft>
                <a:spcPts val="0"/>
              </a:spcAft>
              <a:defRPr/>
            </a:pPr>
            <a:r>
              <a:rPr lang="de-CH" sz="2600" dirty="0" smtClean="0">
                <a:solidFill>
                  <a:srgbClr val="000066"/>
                </a:solidFill>
              </a:rPr>
              <a:t>PET </a:t>
            </a:r>
            <a:r>
              <a:rPr lang="de-CH" sz="2600" dirty="0">
                <a:solidFill>
                  <a:srgbClr val="000066"/>
                </a:solidFill>
              </a:rPr>
              <a:t>Ligand Development </a:t>
            </a:r>
            <a:r>
              <a:rPr lang="de-CH" sz="2600" dirty="0" smtClean="0">
                <a:solidFill>
                  <a:srgbClr val="000066"/>
                </a:solidFill>
              </a:rPr>
              <a:t>Process</a:t>
            </a:r>
            <a:endParaRPr lang="en-AU" sz="2600" dirty="0">
              <a:solidFill>
                <a:srgbClr val="000066"/>
              </a:solidFill>
            </a:endParaRPr>
          </a:p>
        </p:txBody>
      </p:sp>
      <p:sp>
        <p:nvSpPr>
          <p:cNvPr id="29699" name="Line 3"/>
          <p:cNvSpPr>
            <a:spLocks noChangeShapeType="1"/>
          </p:cNvSpPr>
          <p:nvPr/>
        </p:nvSpPr>
        <p:spPr bwMode="auto">
          <a:xfrm>
            <a:off x="157163" y="1677988"/>
            <a:ext cx="8545512" cy="0"/>
          </a:xfrm>
          <a:prstGeom prst="line">
            <a:avLst/>
          </a:prstGeom>
          <a:noFill/>
          <a:ln w="25400">
            <a:solidFill>
              <a:schemeClr val="bg2"/>
            </a:solidFill>
            <a:round/>
            <a:headEnd/>
            <a:tailEnd type="triangle" w="lg" len="lg"/>
          </a:ln>
        </p:spPr>
        <p:txBody>
          <a:bodyPr lIns="90000" tIns="46800" rIns="90000" bIns="46800" anchor="ctr"/>
          <a:lstStyle/>
          <a:p>
            <a:endParaRPr lang="en-US"/>
          </a:p>
        </p:txBody>
      </p:sp>
      <p:sp>
        <p:nvSpPr>
          <p:cNvPr id="29700" name="Line 4"/>
          <p:cNvSpPr>
            <a:spLocks noChangeShapeType="1"/>
          </p:cNvSpPr>
          <p:nvPr/>
        </p:nvSpPr>
        <p:spPr bwMode="auto">
          <a:xfrm flipH="1">
            <a:off x="1831975" y="1558925"/>
            <a:ext cx="0" cy="236538"/>
          </a:xfrm>
          <a:prstGeom prst="line">
            <a:avLst/>
          </a:prstGeom>
          <a:noFill/>
          <a:ln w="25400">
            <a:solidFill>
              <a:schemeClr val="bg2"/>
            </a:solidFill>
            <a:round/>
            <a:headEnd/>
            <a:tailEnd/>
          </a:ln>
        </p:spPr>
        <p:txBody>
          <a:bodyPr lIns="90000" tIns="46800" rIns="90000" bIns="46800" anchor="ctr"/>
          <a:lstStyle/>
          <a:p>
            <a:endParaRPr lang="en-US"/>
          </a:p>
        </p:txBody>
      </p:sp>
      <p:sp>
        <p:nvSpPr>
          <p:cNvPr id="29701" name="Line 5"/>
          <p:cNvSpPr>
            <a:spLocks noChangeShapeType="1"/>
          </p:cNvSpPr>
          <p:nvPr/>
        </p:nvSpPr>
        <p:spPr bwMode="auto">
          <a:xfrm flipH="1">
            <a:off x="3697288" y="1558925"/>
            <a:ext cx="0" cy="236538"/>
          </a:xfrm>
          <a:prstGeom prst="line">
            <a:avLst/>
          </a:prstGeom>
          <a:noFill/>
          <a:ln w="25400">
            <a:solidFill>
              <a:schemeClr val="bg2"/>
            </a:solidFill>
            <a:round/>
            <a:headEnd/>
            <a:tailEnd/>
          </a:ln>
        </p:spPr>
        <p:txBody>
          <a:bodyPr lIns="90000" tIns="46800" rIns="90000" bIns="46800" anchor="ctr"/>
          <a:lstStyle/>
          <a:p>
            <a:endParaRPr lang="en-US"/>
          </a:p>
        </p:txBody>
      </p:sp>
      <p:sp>
        <p:nvSpPr>
          <p:cNvPr id="29702" name="Line 6"/>
          <p:cNvSpPr>
            <a:spLocks noChangeShapeType="1"/>
          </p:cNvSpPr>
          <p:nvPr/>
        </p:nvSpPr>
        <p:spPr bwMode="auto">
          <a:xfrm flipH="1">
            <a:off x="5572125" y="1560513"/>
            <a:ext cx="0" cy="236537"/>
          </a:xfrm>
          <a:prstGeom prst="line">
            <a:avLst/>
          </a:prstGeom>
          <a:noFill/>
          <a:ln w="25400">
            <a:solidFill>
              <a:schemeClr val="bg2"/>
            </a:solidFill>
            <a:round/>
            <a:headEnd/>
            <a:tailEnd/>
          </a:ln>
        </p:spPr>
        <p:txBody>
          <a:bodyPr lIns="90000" tIns="46800" rIns="90000" bIns="46800" anchor="ctr"/>
          <a:lstStyle/>
          <a:p>
            <a:endParaRPr lang="en-US"/>
          </a:p>
        </p:txBody>
      </p:sp>
      <p:sp>
        <p:nvSpPr>
          <p:cNvPr id="29703" name="Line 7"/>
          <p:cNvSpPr>
            <a:spLocks noChangeShapeType="1"/>
          </p:cNvSpPr>
          <p:nvPr/>
        </p:nvSpPr>
        <p:spPr bwMode="auto">
          <a:xfrm flipH="1">
            <a:off x="7296150" y="1560513"/>
            <a:ext cx="0" cy="236537"/>
          </a:xfrm>
          <a:prstGeom prst="line">
            <a:avLst/>
          </a:prstGeom>
          <a:noFill/>
          <a:ln w="25400">
            <a:solidFill>
              <a:schemeClr val="bg2"/>
            </a:solidFill>
            <a:round/>
            <a:headEnd/>
            <a:tailEnd/>
          </a:ln>
        </p:spPr>
        <p:txBody>
          <a:bodyPr lIns="90000" tIns="46800" rIns="90000" bIns="46800" anchor="ctr"/>
          <a:lstStyle/>
          <a:p>
            <a:endParaRPr lang="en-US"/>
          </a:p>
        </p:txBody>
      </p:sp>
      <p:sp>
        <p:nvSpPr>
          <p:cNvPr id="29704" name="Rectangle 8"/>
          <p:cNvSpPr>
            <a:spLocks noChangeArrowheads="1"/>
          </p:cNvSpPr>
          <p:nvPr/>
        </p:nvSpPr>
        <p:spPr bwMode="auto">
          <a:xfrm>
            <a:off x="4897438" y="1203325"/>
            <a:ext cx="1427162" cy="303213"/>
          </a:xfrm>
          <a:prstGeom prst="rect">
            <a:avLst/>
          </a:prstGeom>
          <a:noFill/>
          <a:ln w="9525" algn="ctr">
            <a:noFill/>
            <a:miter lim="800000"/>
            <a:headEnd/>
            <a:tailEnd/>
          </a:ln>
        </p:spPr>
        <p:txBody>
          <a:bodyPr wrap="none"/>
          <a:lstStyle/>
          <a:p>
            <a:pPr marL="342900" indent="-342900" algn="ctr">
              <a:spcBef>
                <a:spcPct val="50000"/>
              </a:spcBef>
              <a:buClr>
                <a:srgbClr val="1F497D"/>
              </a:buClr>
            </a:pPr>
            <a:r>
              <a:rPr lang="en-US" sz="1400" b="1">
                <a:solidFill>
                  <a:srgbClr val="5F5F5F"/>
                </a:solidFill>
                <a:latin typeface="Calibri" pitchFamily="34" charset="0"/>
              </a:rPr>
              <a:t>PET First in Human</a:t>
            </a:r>
          </a:p>
        </p:txBody>
      </p:sp>
      <p:sp>
        <p:nvSpPr>
          <p:cNvPr id="29705" name="Rectangle 9"/>
          <p:cNvSpPr>
            <a:spLocks noChangeArrowheads="1"/>
          </p:cNvSpPr>
          <p:nvPr/>
        </p:nvSpPr>
        <p:spPr bwMode="auto">
          <a:xfrm>
            <a:off x="630238" y="1203325"/>
            <a:ext cx="969962" cy="396875"/>
          </a:xfrm>
          <a:prstGeom prst="rect">
            <a:avLst/>
          </a:prstGeom>
          <a:noFill/>
          <a:ln w="9525" algn="ctr">
            <a:noFill/>
            <a:miter lim="800000"/>
            <a:headEnd/>
            <a:tailEnd/>
          </a:ln>
        </p:spPr>
        <p:txBody>
          <a:bodyPr wrap="none"/>
          <a:lstStyle/>
          <a:p>
            <a:pPr marL="342900" indent="-342900" algn="ctr">
              <a:spcBef>
                <a:spcPct val="50000"/>
              </a:spcBef>
              <a:buClr>
                <a:srgbClr val="1F497D"/>
              </a:buClr>
            </a:pPr>
            <a:r>
              <a:rPr lang="en-US" sz="1400" b="1">
                <a:solidFill>
                  <a:srgbClr val="5F5F5F"/>
                </a:solidFill>
                <a:latin typeface="Calibri" pitchFamily="34" charset="0"/>
              </a:rPr>
              <a:t>Clinical target portfolio entry</a:t>
            </a:r>
          </a:p>
        </p:txBody>
      </p:sp>
      <p:sp>
        <p:nvSpPr>
          <p:cNvPr id="29706" name="Rectangle 10"/>
          <p:cNvSpPr>
            <a:spLocks noChangeArrowheads="1"/>
          </p:cNvSpPr>
          <p:nvPr/>
        </p:nvSpPr>
        <p:spPr bwMode="auto">
          <a:xfrm>
            <a:off x="6810375" y="1203325"/>
            <a:ext cx="969963" cy="396875"/>
          </a:xfrm>
          <a:prstGeom prst="rect">
            <a:avLst/>
          </a:prstGeom>
          <a:noFill/>
          <a:ln w="9525" algn="ctr">
            <a:noFill/>
            <a:miter lim="800000"/>
            <a:headEnd/>
            <a:tailEnd/>
          </a:ln>
        </p:spPr>
        <p:txBody>
          <a:bodyPr wrap="none"/>
          <a:lstStyle/>
          <a:p>
            <a:pPr marL="342900" indent="-342900" algn="ctr">
              <a:spcBef>
                <a:spcPct val="50000"/>
              </a:spcBef>
              <a:buClr>
                <a:srgbClr val="1F497D"/>
              </a:buClr>
            </a:pPr>
            <a:r>
              <a:rPr lang="en-US" sz="1400" b="1">
                <a:solidFill>
                  <a:srgbClr val="5F5F5F"/>
                </a:solidFill>
                <a:latin typeface="Calibri" pitchFamily="34" charset="0"/>
              </a:rPr>
              <a:t>PET PoC</a:t>
            </a:r>
          </a:p>
        </p:txBody>
      </p:sp>
      <p:sp>
        <p:nvSpPr>
          <p:cNvPr id="29707" name="Rectangle 11"/>
          <p:cNvSpPr>
            <a:spLocks noChangeArrowheads="1"/>
          </p:cNvSpPr>
          <p:nvPr/>
        </p:nvSpPr>
        <p:spPr bwMode="auto">
          <a:xfrm>
            <a:off x="173038" y="1857375"/>
            <a:ext cx="1619250" cy="314325"/>
          </a:xfrm>
          <a:prstGeom prst="rect">
            <a:avLst/>
          </a:prstGeom>
          <a:solidFill>
            <a:srgbClr val="993300"/>
          </a:solidFill>
          <a:ln w="12700">
            <a:noFill/>
            <a:miter lim="800000"/>
            <a:headEnd/>
            <a:tailEnd/>
          </a:ln>
        </p:spPr>
        <p:txBody>
          <a:bodyPr wrap="none" lIns="90000" tIns="46800" rIns="90000" bIns="46800" anchor="ctr"/>
          <a:lstStyle/>
          <a:p>
            <a:pPr algn="ctr" eaLnBrk="0" hangingPunct="0">
              <a:spcAft>
                <a:spcPct val="40000"/>
              </a:spcAft>
            </a:pPr>
            <a:r>
              <a:rPr lang="de-CH" sz="1400" b="1">
                <a:solidFill>
                  <a:srgbClr val="FFFFFF"/>
                </a:solidFill>
                <a:latin typeface="Calibri" pitchFamily="34" charset="0"/>
              </a:rPr>
              <a:t>Discovery</a:t>
            </a:r>
            <a:endParaRPr lang="en-US" sz="1400" b="1">
              <a:solidFill>
                <a:srgbClr val="FFFFFF"/>
              </a:solidFill>
              <a:latin typeface="Calibri" pitchFamily="34" charset="0"/>
            </a:endParaRPr>
          </a:p>
        </p:txBody>
      </p:sp>
      <p:sp>
        <p:nvSpPr>
          <p:cNvPr id="29708" name="Rectangle 12"/>
          <p:cNvSpPr>
            <a:spLocks noChangeArrowheads="1"/>
          </p:cNvSpPr>
          <p:nvPr/>
        </p:nvSpPr>
        <p:spPr bwMode="auto">
          <a:xfrm>
            <a:off x="1866900" y="2090738"/>
            <a:ext cx="1800225" cy="314325"/>
          </a:xfrm>
          <a:prstGeom prst="rect">
            <a:avLst/>
          </a:prstGeom>
          <a:solidFill>
            <a:srgbClr val="008000"/>
          </a:solidFill>
          <a:ln w="12700">
            <a:noFill/>
            <a:miter lim="800000"/>
            <a:headEnd/>
            <a:tailEnd/>
          </a:ln>
        </p:spPr>
        <p:txBody>
          <a:bodyPr wrap="none" lIns="90000" tIns="46800" rIns="90000" bIns="46800" anchor="ctr"/>
          <a:lstStyle/>
          <a:p>
            <a:pPr algn="ctr" eaLnBrk="0" hangingPunct="0">
              <a:spcAft>
                <a:spcPct val="40000"/>
              </a:spcAft>
            </a:pPr>
            <a:r>
              <a:rPr lang="de-CH" sz="1400" b="1">
                <a:solidFill>
                  <a:srgbClr val="FFFFFF"/>
                </a:solidFill>
                <a:latin typeface="Calibri" pitchFamily="34" charset="0"/>
              </a:rPr>
              <a:t> Preclin.</a:t>
            </a:r>
            <a:r>
              <a:rPr lang="de-CH" sz="1400" b="1">
                <a:solidFill>
                  <a:srgbClr val="000000"/>
                </a:solidFill>
                <a:latin typeface="Calibri" pitchFamily="34" charset="0"/>
              </a:rPr>
              <a:t> </a:t>
            </a:r>
            <a:r>
              <a:rPr lang="de-CH" sz="1400" b="1">
                <a:solidFill>
                  <a:srgbClr val="FFFFFF"/>
                </a:solidFill>
                <a:latin typeface="Calibri" pitchFamily="34" charset="0"/>
              </a:rPr>
              <a:t>imaging</a:t>
            </a:r>
            <a:r>
              <a:rPr lang="de-CH" sz="1400" b="1">
                <a:solidFill>
                  <a:srgbClr val="000000"/>
                </a:solidFill>
                <a:latin typeface="Calibri" pitchFamily="34" charset="0"/>
              </a:rPr>
              <a:t> </a:t>
            </a:r>
            <a:endParaRPr lang="en-US" sz="1400" b="1">
              <a:solidFill>
                <a:srgbClr val="000000"/>
              </a:solidFill>
              <a:latin typeface="Calibri" pitchFamily="34" charset="0"/>
            </a:endParaRPr>
          </a:p>
        </p:txBody>
      </p:sp>
      <p:sp>
        <p:nvSpPr>
          <p:cNvPr id="29709" name="Rectangle 13"/>
          <p:cNvSpPr>
            <a:spLocks noChangeArrowheads="1"/>
          </p:cNvSpPr>
          <p:nvPr/>
        </p:nvSpPr>
        <p:spPr bwMode="auto">
          <a:xfrm>
            <a:off x="3735388" y="2228850"/>
            <a:ext cx="1800225" cy="314325"/>
          </a:xfrm>
          <a:prstGeom prst="rect">
            <a:avLst/>
          </a:prstGeom>
          <a:solidFill>
            <a:srgbClr val="FF0000"/>
          </a:solidFill>
          <a:ln w="12700">
            <a:noFill/>
            <a:miter lim="800000"/>
            <a:headEnd/>
            <a:tailEnd/>
          </a:ln>
        </p:spPr>
        <p:txBody>
          <a:bodyPr wrap="none" lIns="90000" tIns="46800" rIns="90000" bIns="46800" anchor="ctr"/>
          <a:lstStyle/>
          <a:p>
            <a:pPr algn="ctr" eaLnBrk="0" hangingPunct="0">
              <a:spcAft>
                <a:spcPct val="40000"/>
              </a:spcAft>
            </a:pPr>
            <a:r>
              <a:rPr lang="de-CH" sz="1400" b="1" dirty="0" smtClean="0">
                <a:solidFill>
                  <a:srgbClr val="000000"/>
                </a:solidFill>
                <a:latin typeface="Calibri" pitchFamily="34" charset="0"/>
              </a:rPr>
              <a:t>Quality </a:t>
            </a:r>
            <a:r>
              <a:rPr lang="de-CH" sz="1400" b="1" dirty="0" err="1" smtClean="0">
                <a:solidFill>
                  <a:srgbClr val="000000"/>
                </a:solidFill>
                <a:latin typeface="Calibri" pitchFamily="34" charset="0"/>
              </a:rPr>
              <a:t>control</a:t>
            </a:r>
            <a:endParaRPr lang="en-US" sz="1400" b="1" dirty="0">
              <a:solidFill>
                <a:srgbClr val="000000"/>
              </a:solidFill>
              <a:latin typeface="Calibri" pitchFamily="34" charset="0"/>
            </a:endParaRPr>
          </a:p>
        </p:txBody>
      </p:sp>
      <p:sp>
        <p:nvSpPr>
          <p:cNvPr id="29710" name="Rectangle 14"/>
          <p:cNvSpPr>
            <a:spLocks noChangeArrowheads="1"/>
          </p:cNvSpPr>
          <p:nvPr/>
        </p:nvSpPr>
        <p:spPr bwMode="auto">
          <a:xfrm>
            <a:off x="5619750" y="2395538"/>
            <a:ext cx="1619250" cy="314325"/>
          </a:xfrm>
          <a:prstGeom prst="rect">
            <a:avLst/>
          </a:prstGeom>
          <a:solidFill>
            <a:srgbClr val="FF0000"/>
          </a:solidFill>
          <a:ln w="12700">
            <a:noFill/>
            <a:miter lim="800000"/>
            <a:headEnd/>
            <a:tailEnd/>
          </a:ln>
        </p:spPr>
        <p:txBody>
          <a:bodyPr wrap="none" lIns="90000" tIns="46800" rIns="90000" bIns="46800" anchor="ctr"/>
          <a:lstStyle/>
          <a:p>
            <a:pPr algn="ctr" eaLnBrk="0" hangingPunct="0">
              <a:spcAft>
                <a:spcPct val="40000"/>
              </a:spcAft>
            </a:pPr>
            <a:r>
              <a:rPr lang="de-CH" sz="1400" b="1">
                <a:solidFill>
                  <a:srgbClr val="000000"/>
                </a:solidFill>
                <a:latin typeface="Calibri" pitchFamily="34" charset="0"/>
              </a:rPr>
              <a:t>PoC in HV</a:t>
            </a:r>
            <a:endParaRPr lang="en-US" sz="1400" b="1">
              <a:solidFill>
                <a:srgbClr val="000000"/>
              </a:solidFill>
              <a:latin typeface="Calibri" pitchFamily="34" charset="0"/>
            </a:endParaRPr>
          </a:p>
        </p:txBody>
      </p:sp>
      <p:sp>
        <p:nvSpPr>
          <p:cNvPr id="29711" name="Rectangle 15"/>
          <p:cNvSpPr>
            <a:spLocks noChangeArrowheads="1"/>
          </p:cNvSpPr>
          <p:nvPr/>
        </p:nvSpPr>
        <p:spPr bwMode="auto">
          <a:xfrm>
            <a:off x="82497" y="2906075"/>
            <a:ext cx="1623691" cy="309958"/>
          </a:xfrm>
          <a:prstGeom prst="rect">
            <a:avLst/>
          </a:prstGeom>
          <a:noFill/>
          <a:ln w="12700">
            <a:noFill/>
            <a:miter lim="800000"/>
            <a:headEnd/>
            <a:tailEnd/>
          </a:ln>
        </p:spPr>
        <p:txBody>
          <a:bodyPr wrap="none" lIns="90000" tIns="46800" rIns="90000" bIns="46800">
            <a:spAutoFit/>
          </a:bodyPr>
          <a:lstStyle/>
          <a:p>
            <a:pPr eaLnBrk="0" hangingPunct="0">
              <a:spcAft>
                <a:spcPct val="40000"/>
              </a:spcAft>
            </a:pPr>
            <a:r>
              <a:rPr lang="de-CH" sz="1400" b="1" dirty="0" smtClean="0">
                <a:solidFill>
                  <a:srgbClr val="993300"/>
                </a:solidFill>
                <a:latin typeface="Calibri" pitchFamily="34" charset="0"/>
              </a:rPr>
              <a:t>Beerse/Toledo/KUL</a:t>
            </a:r>
            <a:endParaRPr lang="en-US" sz="1400" b="1" dirty="0">
              <a:solidFill>
                <a:srgbClr val="993300"/>
              </a:solidFill>
              <a:latin typeface="Calibri" pitchFamily="34" charset="0"/>
            </a:endParaRPr>
          </a:p>
        </p:txBody>
      </p:sp>
      <p:sp>
        <p:nvSpPr>
          <p:cNvPr id="29712" name="Rectangle 18"/>
          <p:cNvSpPr>
            <a:spLocks noChangeArrowheads="1"/>
          </p:cNvSpPr>
          <p:nvPr/>
        </p:nvSpPr>
        <p:spPr bwMode="auto">
          <a:xfrm>
            <a:off x="7388225" y="2560638"/>
            <a:ext cx="1619250" cy="314325"/>
          </a:xfrm>
          <a:prstGeom prst="rect">
            <a:avLst/>
          </a:prstGeom>
          <a:solidFill>
            <a:srgbClr val="0000CC"/>
          </a:solidFill>
          <a:ln w="12700">
            <a:solidFill>
              <a:schemeClr val="bg2"/>
            </a:solidFill>
            <a:miter lim="800000"/>
            <a:headEnd/>
            <a:tailEnd/>
          </a:ln>
        </p:spPr>
        <p:txBody>
          <a:bodyPr wrap="none" lIns="90000" tIns="46800" rIns="90000" bIns="46800" anchor="ctr"/>
          <a:lstStyle/>
          <a:p>
            <a:pPr algn="ctr" eaLnBrk="0" hangingPunct="0">
              <a:spcAft>
                <a:spcPct val="40000"/>
              </a:spcAft>
            </a:pPr>
            <a:r>
              <a:rPr lang="de-CH" sz="1400" b="1">
                <a:solidFill>
                  <a:srgbClr val="FFFFFF"/>
                </a:solidFill>
                <a:latin typeface="Calibri" pitchFamily="34" charset="0"/>
              </a:rPr>
              <a:t>Clinical</a:t>
            </a:r>
            <a:r>
              <a:rPr lang="de-CH" sz="1400" b="1">
                <a:solidFill>
                  <a:srgbClr val="000000"/>
                </a:solidFill>
                <a:latin typeface="Calibri" pitchFamily="34" charset="0"/>
              </a:rPr>
              <a:t> </a:t>
            </a:r>
            <a:r>
              <a:rPr lang="de-CH" sz="1400" b="1">
                <a:solidFill>
                  <a:srgbClr val="FFFFFF"/>
                </a:solidFill>
                <a:latin typeface="Calibri" pitchFamily="34" charset="0"/>
              </a:rPr>
              <a:t>use</a:t>
            </a:r>
            <a:endParaRPr lang="en-US" sz="1400" b="1">
              <a:solidFill>
                <a:srgbClr val="FFFFFF"/>
              </a:solidFill>
              <a:latin typeface="Calibri" pitchFamily="34" charset="0"/>
            </a:endParaRPr>
          </a:p>
        </p:txBody>
      </p:sp>
      <p:sp>
        <p:nvSpPr>
          <p:cNvPr id="29713" name="Line 19"/>
          <p:cNvSpPr>
            <a:spLocks noChangeShapeType="1"/>
          </p:cNvSpPr>
          <p:nvPr/>
        </p:nvSpPr>
        <p:spPr bwMode="auto">
          <a:xfrm>
            <a:off x="188913" y="3340100"/>
            <a:ext cx="1528762" cy="0"/>
          </a:xfrm>
          <a:prstGeom prst="line">
            <a:avLst/>
          </a:prstGeom>
          <a:noFill/>
          <a:ln w="25400">
            <a:solidFill>
              <a:srgbClr val="993300"/>
            </a:solidFill>
            <a:round/>
            <a:headEnd type="triangle" w="lg" len="lg"/>
            <a:tailEnd type="triangle" w="lg" len="lg"/>
          </a:ln>
        </p:spPr>
        <p:txBody>
          <a:bodyPr lIns="90000" tIns="46800" rIns="90000" bIns="46800" anchor="ctr"/>
          <a:lstStyle/>
          <a:p>
            <a:endParaRPr lang="en-US"/>
          </a:p>
        </p:txBody>
      </p:sp>
      <p:sp>
        <p:nvSpPr>
          <p:cNvPr id="29714" name="Line 20"/>
          <p:cNvSpPr>
            <a:spLocks noChangeShapeType="1"/>
          </p:cNvSpPr>
          <p:nvPr/>
        </p:nvSpPr>
        <p:spPr bwMode="auto">
          <a:xfrm>
            <a:off x="3762375" y="3340100"/>
            <a:ext cx="5154613" cy="0"/>
          </a:xfrm>
          <a:prstGeom prst="line">
            <a:avLst/>
          </a:prstGeom>
          <a:noFill/>
          <a:ln w="25400">
            <a:solidFill>
              <a:srgbClr val="FF0000"/>
            </a:solidFill>
            <a:round/>
            <a:headEnd type="triangle" w="lg" len="lg"/>
            <a:tailEnd type="triangle" w="lg" len="lg"/>
          </a:ln>
        </p:spPr>
        <p:txBody>
          <a:bodyPr lIns="90000" tIns="46800" rIns="90000" bIns="46800" anchor="ctr"/>
          <a:lstStyle/>
          <a:p>
            <a:endParaRPr lang="en-US"/>
          </a:p>
        </p:txBody>
      </p:sp>
      <p:sp>
        <p:nvSpPr>
          <p:cNvPr id="29715" name="Line 21"/>
          <p:cNvSpPr>
            <a:spLocks noChangeShapeType="1"/>
          </p:cNvSpPr>
          <p:nvPr/>
        </p:nvSpPr>
        <p:spPr bwMode="auto">
          <a:xfrm>
            <a:off x="1933575" y="3340100"/>
            <a:ext cx="1701800" cy="0"/>
          </a:xfrm>
          <a:prstGeom prst="line">
            <a:avLst/>
          </a:prstGeom>
          <a:noFill/>
          <a:ln w="25400">
            <a:solidFill>
              <a:srgbClr val="008000"/>
            </a:solidFill>
            <a:round/>
            <a:headEnd type="triangle" w="lg" len="lg"/>
            <a:tailEnd type="triangle" w="lg" len="lg"/>
          </a:ln>
        </p:spPr>
        <p:txBody>
          <a:bodyPr lIns="90000" tIns="46800" rIns="90000" bIns="46800" anchor="ctr"/>
          <a:lstStyle/>
          <a:p>
            <a:endParaRPr lang="en-US"/>
          </a:p>
        </p:txBody>
      </p:sp>
      <p:sp>
        <p:nvSpPr>
          <p:cNvPr id="29716" name="Line 22"/>
          <p:cNvSpPr>
            <a:spLocks noChangeShapeType="1"/>
          </p:cNvSpPr>
          <p:nvPr/>
        </p:nvSpPr>
        <p:spPr bwMode="auto">
          <a:xfrm>
            <a:off x="7404100" y="3824288"/>
            <a:ext cx="1528763" cy="0"/>
          </a:xfrm>
          <a:prstGeom prst="line">
            <a:avLst/>
          </a:prstGeom>
          <a:noFill/>
          <a:ln w="25400">
            <a:solidFill>
              <a:srgbClr val="0000FF"/>
            </a:solidFill>
            <a:round/>
            <a:headEnd type="triangle" w="lg" len="lg"/>
            <a:tailEnd type="triangle" w="lg" len="lg"/>
          </a:ln>
        </p:spPr>
        <p:txBody>
          <a:bodyPr lIns="90000" tIns="46800" rIns="90000" bIns="46800" anchor="ctr"/>
          <a:lstStyle/>
          <a:p>
            <a:endParaRPr lang="en-US"/>
          </a:p>
        </p:txBody>
      </p:sp>
      <p:sp>
        <p:nvSpPr>
          <p:cNvPr id="29717" name="Rectangle 23"/>
          <p:cNvSpPr>
            <a:spLocks noChangeArrowheads="1"/>
          </p:cNvSpPr>
          <p:nvPr/>
        </p:nvSpPr>
        <p:spPr bwMode="auto">
          <a:xfrm>
            <a:off x="2228668" y="2965450"/>
            <a:ext cx="1050907" cy="309958"/>
          </a:xfrm>
          <a:prstGeom prst="rect">
            <a:avLst/>
          </a:prstGeom>
          <a:noFill/>
          <a:ln w="12700">
            <a:noFill/>
            <a:miter lim="800000"/>
            <a:headEnd/>
            <a:tailEnd/>
          </a:ln>
        </p:spPr>
        <p:txBody>
          <a:bodyPr wrap="none" lIns="90000" tIns="46800" rIns="90000" bIns="46800">
            <a:spAutoFit/>
          </a:bodyPr>
          <a:lstStyle/>
          <a:p>
            <a:pPr eaLnBrk="0" hangingPunct="0">
              <a:spcAft>
                <a:spcPct val="40000"/>
              </a:spcAft>
            </a:pPr>
            <a:r>
              <a:rPr lang="de-CH" sz="1400" b="1" dirty="0" smtClean="0">
                <a:solidFill>
                  <a:srgbClr val="008000"/>
                </a:solidFill>
                <a:latin typeface="Calibri" pitchFamily="34" charset="0"/>
              </a:rPr>
              <a:t>Beerse/KUL</a:t>
            </a:r>
            <a:endParaRPr lang="en-US" sz="1400" b="1" dirty="0">
              <a:solidFill>
                <a:srgbClr val="008000"/>
              </a:solidFill>
              <a:latin typeface="Calibri" pitchFamily="34" charset="0"/>
            </a:endParaRPr>
          </a:p>
        </p:txBody>
      </p:sp>
      <p:sp>
        <p:nvSpPr>
          <p:cNvPr id="29718" name="Rectangle 24"/>
          <p:cNvSpPr>
            <a:spLocks noChangeArrowheads="1"/>
          </p:cNvSpPr>
          <p:nvPr/>
        </p:nvSpPr>
        <p:spPr bwMode="auto">
          <a:xfrm>
            <a:off x="152400" y="3505200"/>
            <a:ext cx="1676400" cy="3049588"/>
          </a:xfrm>
          <a:prstGeom prst="rect">
            <a:avLst/>
          </a:prstGeom>
          <a:noFill/>
          <a:ln w="12700">
            <a:noFill/>
            <a:miter lim="800000"/>
            <a:headEnd/>
            <a:tailEnd/>
          </a:ln>
        </p:spPr>
        <p:txBody>
          <a:bodyPr lIns="90000" tIns="46800" rIns="90000" bIns="46800">
            <a:spAutoFit/>
          </a:bodyPr>
          <a:lstStyle/>
          <a:p>
            <a:pPr algn="ctr" eaLnBrk="0" hangingPunct="0"/>
            <a:r>
              <a:rPr lang="de-CH" sz="1200" b="1">
                <a:solidFill>
                  <a:srgbClr val="000000"/>
                </a:solidFill>
                <a:latin typeface="Calibri" pitchFamily="34" charset="0"/>
              </a:rPr>
              <a:t>Target selection and </a:t>
            </a:r>
          </a:p>
          <a:p>
            <a:pPr algn="ctr" eaLnBrk="0" hangingPunct="0"/>
            <a:r>
              <a:rPr lang="de-CH" sz="1200" b="1">
                <a:solidFill>
                  <a:srgbClr val="000000"/>
                </a:solidFill>
                <a:latin typeface="Calibri" pitchFamily="34" charset="0"/>
              </a:rPr>
              <a:t>initiation of project</a:t>
            </a:r>
          </a:p>
          <a:p>
            <a:pPr algn="ctr" eaLnBrk="0" hangingPunct="0"/>
            <a:endParaRPr lang="de-CH" sz="1200" b="1">
              <a:solidFill>
                <a:srgbClr val="000000"/>
              </a:solidFill>
              <a:latin typeface="Calibri" pitchFamily="34" charset="0"/>
            </a:endParaRPr>
          </a:p>
          <a:p>
            <a:pPr algn="ctr" eaLnBrk="0" hangingPunct="0"/>
            <a:r>
              <a:rPr lang="de-CH" sz="1200" b="1">
                <a:solidFill>
                  <a:srgbClr val="000000"/>
                </a:solidFill>
                <a:latin typeface="Calibri" pitchFamily="34" charset="0"/>
              </a:rPr>
              <a:t>Feasibility assessment </a:t>
            </a:r>
          </a:p>
          <a:p>
            <a:pPr algn="ctr" eaLnBrk="0" hangingPunct="0"/>
            <a:endParaRPr lang="de-CH" sz="1200" b="1">
              <a:solidFill>
                <a:srgbClr val="000000"/>
              </a:solidFill>
              <a:latin typeface="Calibri" pitchFamily="34" charset="0"/>
            </a:endParaRPr>
          </a:p>
          <a:p>
            <a:pPr algn="ctr" eaLnBrk="0" hangingPunct="0"/>
            <a:r>
              <a:rPr lang="de-CH" sz="1200" b="1">
                <a:solidFill>
                  <a:srgbClr val="000000"/>
                </a:solidFill>
                <a:latin typeface="Calibri" pitchFamily="34" charset="0"/>
              </a:rPr>
              <a:t>Tracer discovery</a:t>
            </a:r>
          </a:p>
          <a:p>
            <a:pPr algn="ctr" eaLnBrk="0" hangingPunct="0"/>
            <a:r>
              <a:rPr lang="de-CH" sz="1200" b="1">
                <a:solidFill>
                  <a:srgbClr val="000000"/>
                </a:solidFill>
                <a:latin typeface="Calibri" pitchFamily="34" charset="0"/>
              </a:rPr>
              <a:t>and characterisation</a:t>
            </a:r>
          </a:p>
          <a:p>
            <a:pPr algn="ctr" eaLnBrk="0" hangingPunct="0"/>
            <a:r>
              <a:rPr lang="de-CH" sz="1200" b="1">
                <a:solidFill>
                  <a:srgbClr val="000000"/>
                </a:solidFill>
                <a:latin typeface="Calibri" pitchFamily="34" charset="0"/>
              </a:rPr>
              <a:t>(chemistry,</a:t>
            </a:r>
          </a:p>
          <a:p>
            <a:pPr algn="ctr" eaLnBrk="0" hangingPunct="0"/>
            <a:r>
              <a:rPr lang="de-CH" sz="1200" b="1">
                <a:solidFill>
                  <a:srgbClr val="000000"/>
                </a:solidFill>
                <a:latin typeface="Calibri" pitchFamily="34" charset="0"/>
              </a:rPr>
              <a:t> pharmacology)</a:t>
            </a:r>
          </a:p>
          <a:p>
            <a:pPr algn="ctr" eaLnBrk="0" hangingPunct="0"/>
            <a:endParaRPr lang="de-CH" sz="1200" b="1">
              <a:solidFill>
                <a:srgbClr val="000000"/>
              </a:solidFill>
              <a:latin typeface="Calibri" pitchFamily="34" charset="0"/>
            </a:endParaRPr>
          </a:p>
          <a:p>
            <a:pPr algn="ctr" eaLnBrk="0" hangingPunct="0"/>
            <a:r>
              <a:rPr lang="de-CH" sz="1200" b="1">
                <a:solidFill>
                  <a:srgbClr val="000000"/>
                </a:solidFill>
                <a:latin typeface="Calibri" pitchFamily="34" charset="0"/>
              </a:rPr>
              <a:t>Initiated during HTL: </a:t>
            </a:r>
          </a:p>
          <a:p>
            <a:pPr algn="ctr" eaLnBrk="0" hangingPunct="0"/>
            <a:r>
              <a:rPr lang="de-CH" sz="1200" b="1">
                <a:solidFill>
                  <a:srgbClr val="000000"/>
                </a:solidFill>
                <a:latin typeface="Calibri" pitchFamily="34" charset="0"/>
              </a:rPr>
              <a:t>Allows the greatest diversity in chemical series, use of target screens and counterscreens</a:t>
            </a:r>
          </a:p>
        </p:txBody>
      </p:sp>
      <p:sp>
        <p:nvSpPr>
          <p:cNvPr id="29719" name="Rectangle 25"/>
          <p:cNvSpPr>
            <a:spLocks noChangeArrowheads="1"/>
          </p:cNvSpPr>
          <p:nvPr/>
        </p:nvSpPr>
        <p:spPr bwMode="auto">
          <a:xfrm>
            <a:off x="1843982" y="3543300"/>
            <a:ext cx="1813610" cy="2310505"/>
          </a:xfrm>
          <a:prstGeom prst="rect">
            <a:avLst/>
          </a:prstGeom>
          <a:noFill/>
          <a:ln w="12700">
            <a:noFill/>
            <a:miter lim="800000"/>
            <a:headEnd/>
            <a:tailEnd/>
          </a:ln>
        </p:spPr>
        <p:txBody>
          <a:bodyPr wrap="square" lIns="90000" tIns="46800" rIns="90000" bIns="46800">
            <a:spAutoFit/>
          </a:bodyPr>
          <a:lstStyle/>
          <a:p>
            <a:pPr algn="ctr" eaLnBrk="0" hangingPunct="0"/>
            <a:r>
              <a:rPr lang="de-CH" sz="1200" b="1" baseline="30000" dirty="0">
                <a:solidFill>
                  <a:srgbClr val="000000"/>
                </a:solidFill>
                <a:latin typeface="Calibri" pitchFamily="34" charset="0"/>
              </a:rPr>
              <a:t>3</a:t>
            </a:r>
            <a:r>
              <a:rPr lang="de-CH" sz="1200" b="1" dirty="0">
                <a:solidFill>
                  <a:srgbClr val="000000"/>
                </a:solidFill>
                <a:latin typeface="Calibri" pitchFamily="34" charset="0"/>
              </a:rPr>
              <a:t>H radiolabelling</a:t>
            </a:r>
          </a:p>
          <a:p>
            <a:pPr algn="ctr" eaLnBrk="0" hangingPunct="0"/>
            <a:endParaRPr lang="en-US" sz="1200" b="1" dirty="0">
              <a:solidFill>
                <a:srgbClr val="000000"/>
              </a:solidFill>
              <a:latin typeface="Calibri" pitchFamily="34" charset="0"/>
            </a:endParaRPr>
          </a:p>
          <a:p>
            <a:pPr algn="ctr" eaLnBrk="0" hangingPunct="0"/>
            <a:r>
              <a:rPr lang="de-CH" sz="1200" b="1" dirty="0" smtClean="0">
                <a:solidFill>
                  <a:srgbClr val="000000"/>
                </a:solidFill>
                <a:latin typeface="Calibri" pitchFamily="34" charset="0"/>
              </a:rPr>
              <a:t>PET </a:t>
            </a:r>
            <a:r>
              <a:rPr lang="de-CH" sz="1200" b="1" dirty="0" err="1" smtClean="0">
                <a:solidFill>
                  <a:srgbClr val="000000"/>
                </a:solidFill>
                <a:latin typeface="Calibri" pitchFamily="34" charset="0"/>
              </a:rPr>
              <a:t>radiolabelling</a:t>
            </a:r>
            <a:endParaRPr lang="de-CH" sz="1200" b="1" dirty="0" smtClean="0">
              <a:solidFill>
                <a:srgbClr val="000000"/>
              </a:solidFill>
              <a:latin typeface="Calibri" pitchFamily="34" charset="0"/>
            </a:endParaRPr>
          </a:p>
          <a:p>
            <a:pPr algn="ctr"/>
            <a:endParaRPr lang="de-CH" sz="1200" b="1" dirty="0" smtClean="0">
              <a:solidFill>
                <a:srgbClr val="000000"/>
              </a:solidFill>
              <a:latin typeface="Calibri" pitchFamily="34" charset="0"/>
            </a:endParaRPr>
          </a:p>
          <a:p>
            <a:pPr algn="ctr"/>
            <a:r>
              <a:rPr lang="de-CH" sz="1200" b="1" dirty="0" smtClean="0">
                <a:solidFill>
                  <a:srgbClr val="000000"/>
                </a:solidFill>
                <a:latin typeface="Calibri" pitchFamily="34" charset="0"/>
              </a:rPr>
              <a:t>Ex </a:t>
            </a:r>
            <a:r>
              <a:rPr lang="de-CH" sz="1200" b="1" dirty="0">
                <a:solidFill>
                  <a:srgbClr val="000000"/>
                </a:solidFill>
                <a:latin typeface="Calibri" pitchFamily="34" charset="0"/>
              </a:rPr>
              <a:t>vivo/in </a:t>
            </a:r>
            <a:r>
              <a:rPr lang="de-CH" sz="1200" b="1" dirty="0" smtClean="0">
                <a:solidFill>
                  <a:srgbClr val="000000"/>
                </a:solidFill>
                <a:latin typeface="Calibri" pitchFamily="34" charset="0"/>
              </a:rPr>
              <a:t>vivo distribution </a:t>
            </a:r>
            <a:r>
              <a:rPr lang="de-CH" sz="1200" b="1" dirty="0" err="1" smtClean="0">
                <a:solidFill>
                  <a:srgbClr val="000000"/>
                </a:solidFill>
                <a:latin typeface="Calibri" pitchFamily="34" charset="0"/>
              </a:rPr>
              <a:t>and</a:t>
            </a:r>
            <a:r>
              <a:rPr lang="de-CH" sz="1200" b="1" dirty="0" smtClean="0">
                <a:solidFill>
                  <a:srgbClr val="000000"/>
                </a:solidFill>
                <a:latin typeface="Calibri" pitchFamily="34" charset="0"/>
              </a:rPr>
              <a:t> competition</a:t>
            </a:r>
            <a:endParaRPr lang="de-CH" sz="1200" b="1" dirty="0">
              <a:solidFill>
                <a:srgbClr val="000000"/>
              </a:solidFill>
              <a:latin typeface="Calibri" pitchFamily="34" charset="0"/>
            </a:endParaRPr>
          </a:p>
          <a:p>
            <a:pPr algn="ctr" eaLnBrk="0" hangingPunct="0"/>
            <a:endParaRPr lang="de-CH" sz="1200" b="1" dirty="0">
              <a:solidFill>
                <a:srgbClr val="000000"/>
              </a:solidFill>
              <a:latin typeface="Calibri" pitchFamily="34" charset="0"/>
            </a:endParaRPr>
          </a:p>
          <a:p>
            <a:pPr algn="ctr" eaLnBrk="0" hangingPunct="0"/>
            <a:r>
              <a:rPr lang="de-CH" sz="1200" b="1" dirty="0" err="1" smtClean="0">
                <a:solidFill>
                  <a:srgbClr val="000000"/>
                </a:solidFill>
                <a:latin typeface="Calibri" pitchFamily="34" charset="0"/>
              </a:rPr>
              <a:t>Kinetic</a:t>
            </a:r>
            <a:r>
              <a:rPr lang="de-CH" sz="1200" b="1" dirty="0" smtClean="0">
                <a:solidFill>
                  <a:srgbClr val="000000"/>
                </a:solidFill>
                <a:latin typeface="Calibri" pitchFamily="34" charset="0"/>
              </a:rPr>
              <a:t> </a:t>
            </a:r>
            <a:r>
              <a:rPr lang="de-CH" sz="1200" b="1" dirty="0" err="1" smtClean="0">
                <a:solidFill>
                  <a:srgbClr val="000000"/>
                </a:solidFill>
                <a:latin typeface="Calibri" pitchFamily="34" charset="0"/>
              </a:rPr>
              <a:t>modeling</a:t>
            </a:r>
            <a:endParaRPr lang="de-CH" sz="1200" b="1" dirty="0">
              <a:solidFill>
                <a:srgbClr val="000000"/>
              </a:solidFill>
              <a:latin typeface="Calibri" pitchFamily="34" charset="0"/>
            </a:endParaRPr>
          </a:p>
          <a:p>
            <a:pPr algn="ctr" eaLnBrk="0" hangingPunct="0"/>
            <a:endParaRPr lang="de-CH" sz="1200" b="1" dirty="0">
              <a:solidFill>
                <a:srgbClr val="000000"/>
              </a:solidFill>
              <a:latin typeface="Calibri" pitchFamily="34" charset="0"/>
            </a:endParaRPr>
          </a:p>
          <a:p>
            <a:pPr algn="ctr" eaLnBrk="0" hangingPunct="0"/>
            <a:r>
              <a:rPr lang="de-CH" sz="1200" b="1" dirty="0" err="1" smtClean="0">
                <a:solidFill>
                  <a:srgbClr val="000000"/>
                </a:solidFill>
                <a:latin typeface="Calibri" pitchFamily="34" charset="0"/>
              </a:rPr>
              <a:t>Metabolism</a:t>
            </a:r>
            <a:endParaRPr lang="de-CH" sz="1200" b="1" dirty="0">
              <a:solidFill>
                <a:srgbClr val="000000"/>
              </a:solidFill>
              <a:latin typeface="Calibri" pitchFamily="34" charset="0"/>
            </a:endParaRPr>
          </a:p>
          <a:p>
            <a:pPr algn="ctr" eaLnBrk="0" hangingPunct="0"/>
            <a:endParaRPr lang="de-CH" sz="1200" b="1" dirty="0">
              <a:solidFill>
                <a:srgbClr val="000000"/>
              </a:solidFill>
              <a:latin typeface="Calibri" pitchFamily="34" charset="0"/>
            </a:endParaRPr>
          </a:p>
        </p:txBody>
      </p:sp>
      <p:sp>
        <p:nvSpPr>
          <p:cNvPr id="29720" name="Rectangle 26"/>
          <p:cNvSpPr>
            <a:spLocks noChangeArrowheads="1"/>
          </p:cNvSpPr>
          <p:nvPr/>
        </p:nvSpPr>
        <p:spPr bwMode="auto">
          <a:xfrm>
            <a:off x="3718336" y="3556000"/>
            <a:ext cx="1834327" cy="1571842"/>
          </a:xfrm>
          <a:prstGeom prst="rect">
            <a:avLst/>
          </a:prstGeom>
          <a:noFill/>
          <a:ln w="12700">
            <a:noFill/>
            <a:miter lim="800000"/>
            <a:headEnd/>
            <a:tailEnd/>
          </a:ln>
        </p:spPr>
        <p:txBody>
          <a:bodyPr wrap="square" lIns="90000" tIns="46800" rIns="90000" bIns="46800">
            <a:spAutoFit/>
          </a:bodyPr>
          <a:lstStyle/>
          <a:p>
            <a:pPr algn="ctr" eaLnBrk="0" hangingPunct="0"/>
            <a:r>
              <a:rPr lang="de-CH" sz="1200" b="1" dirty="0" err="1" smtClean="0">
                <a:solidFill>
                  <a:srgbClr val="000000"/>
                </a:solidFill>
                <a:latin typeface="Calibri" pitchFamily="34" charset="0"/>
              </a:rPr>
              <a:t>Toxicology</a:t>
            </a:r>
            <a:endParaRPr lang="de-CH" sz="1200" b="1" dirty="0">
              <a:solidFill>
                <a:srgbClr val="000000"/>
              </a:solidFill>
              <a:latin typeface="Calibri" pitchFamily="34" charset="0"/>
            </a:endParaRPr>
          </a:p>
          <a:p>
            <a:pPr algn="ctr" eaLnBrk="0" hangingPunct="0"/>
            <a:endParaRPr lang="de-CH" sz="1200" b="1" dirty="0" smtClean="0">
              <a:solidFill>
                <a:srgbClr val="000000"/>
              </a:solidFill>
              <a:latin typeface="Calibri" pitchFamily="34" charset="0"/>
            </a:endParaRPr>
          </a:p>
          <a:p>
            <a:pPr algn="ctr" eaLnBrk="0" hangingPunct="0"/>
            <a:r>
              <a:rPr lang="de-CH" sz="1200" b="1" dirty="0" err="1" smtClean="0">
                <a:solidFill>
                  <a:srgbClr val="000000"/>
                </a:solidFill>
                <a:latin typeface="Calibri" pitchFamily="34" charset="0"/>
              </a:rPr>
              <a:t>Chem</a:t>
            </a:r>
            <a:r>
              <a:rPr lang="de-CH" sz="1200" b="1" dirty="0" smtClean="0">
                <a:solidFill>
                  <a:srgbClr val="000000"/>
                </a:solidFill>
                <a:latin typeface="Calibri" pitchFamily="34" charset="0"/>
              </a:rPr>
              <a:t> </a:t>
            </a:r>
            <a:r>
              <a:rPr lang="de-CH" sz="1200" b="1" dirty="0" err="1">
                <a:solidFill>
                  <a:srgbClr val="000000"/>
                </a:solidFill>
                <a:latin typeface="Calibri" pitchFamily="34" charset="0"/>
              </a:rPr>
              <a:t>Pharm</a:t>
            </a:r>
            <a:r>
              <a:rPr lang="de-CH" sz="1200" b="1" dirty="0" smtClean="0">
                <a:solidFill>
                  <a:srgbClr val="000000"/>
                </a:solidFill>
                <a:latin typeface="Calibri" pitchFamily="34" charset="0"/>
              </a:rPr>
              <a:t>:</a:t>
            </a:r>
            <a:endParaRPr lang="de-CH" sz="1200" b="1" dirty="0">
              <a:solidFill>
                <a:srgbClr val="000000"/>
              </a:solidFill>
              <a:latin typeface="Calibri" pitchFamily="34" charset="0"/>
            </a:endParaRPr>
          </a:p>
          <a:p>
            <a:pPr algn="ctr" eaLnBrk="0" hangingPunct="0"/>
            <a:r>
              <a:rPr lang="de-CH" sz="1200" b="1" dirty="0" err="1">
                <a:solidFill>
                  <a:srgbClr val="000000"/>
                </a:solidFill>
                <a:latin typeface="Calibri" pitchFamily="34" charset="0"/>
              </a:rPr>
              <a:t>precursor</a:t>
            </a:r>
            <a:r>
              <a:rPr lang="de-CH" sz="1200" b="1" dirty="0">
                <a:solidFill>
                  <a:srgbClr val="000000"/>
                </a:solidFill>
                <a:latin typeface="Calibri" pitchFamily="34" charset="0"/>
              </a:rPr>
              <a:t> </a:t>
            </a:r>
            <a:r>
              <a:rPr lang="de-CH" sz="1200" b="1" dirty="0" err="1" smtClean="0">
                <a:solidFill>
                  <a:srgbClr val="000000"/>
                </a:solidFill>
                <a:latin typeface="Calibri" pitchFamily="34" charset="0"/>
              </a:rPr>
              <a:t>synthesis</a:t>
            </a:r>
            <a:r>
              <a:rPr lang="de-CH" sz="1200" b="1" dirty="0" smtClean="0">
                <a:solidFill>
                  <a:srgbClr val="000000"/>
                </a:solidFill>
                <a:latin typeface="Calibri" pitchFamily="34" charset="0"/>
              </a:rPr>
              <a:t>, </a:t>
            </a:r>
            <a:r>
              <a:rPr lang="de-CH" sz="1200" b="1" dirty="0" err="1" smtClean="0">
                <a:solidFill>
                  <a:srgbClr val="000000"/>
                </a:solidFill>
                <a:latin typeface="Calibri" pitchFamily="34" charset="0"/>
              </a:rPr>
              <a:t>qualification</a:t>
            </a:r>
            <a:r>
              <a:rPr lang="de-CH" sz="1200" b="1" dirty="0" smtClean="0">
                <a:solidFill>
                  <a:srgbClr val="000000"/>
                </a:solidFill>
                <a:latin typeface="Calibri" pitchFamily="34" charset="0"/>
              </a:rPr>
              <a:t> </a:t>
            </a:r>
            <a:r>
              <a:rPr lang="de-CH" sz="1200" b="1" dirty="0" err="1" smtClean="0">
                <a:solidFill>
                  <a:srgbClr val="000000"/>
                </a:solidFill>
                <a:latin typeface="Calibri" pitchFamily="34" charset="0"/>
              </a:rPr>
              <a:t>of</a:t>
            </a:r>
            <a:r>
              <a:rPr lang="de-CH" sz="1200" b="1" dirty="0" smtClean="0">
                <a:solidFill>
                  <a:srgbClr val="000000"/>
                </a:solidFill>
                <a:latin typeface="Calibri" pitchFamily="34" charset="0"/>
              </a:rPr>
              <a:t> </a:t>
            </a:r>
            <a:r>
              <a:rPr lang="de-CH" sz="1200" b="1" dirty="0" err="1" smtClean="0">
                <a:solidFill>
                  <a:srgbClr val="000000"/>
                </a:solidFill>
                <a:latin typeface="Calibri" pitchFamily="34" charset="0"/>
              </a:rPr>
              <a:t>radiosynthesis</a:t>
            </a:r>
            <a:endParaRPr lang="de-CH" sz="1200" b="1" dirty="0">
              <a:solidFill>
                <a:srgbClr val="000000"/>
              </a:solidFill>
              <a:latin typeface="Calibri" pitchFamily="34" charset="0"/>
            </a:endParaRPr>
          </a:p>
          <a:p>
            <a:pPr algn="ctr" eaLnBrk="0" hangingPunct="0"/>
            <a:endParaRPr lang="de-CH" sz="1200" b="1" dirty="0">
              <a:solidFill>
                <a:srgbClr val="000000"/>
              </a:solidFill>
              <a:latin typeface="Calibri" pitchFamily="34" charset="0"/>
            </a:endParaRPr>
          </a:p>
          <a:p>
            <a:pPr algn="ctr" eaLnBrk="0" hangingPunct="0"/>
            <a:r>
              <a:rPr lang="de-CH" sz="1200" b="1" dirty="0">
                <a:solidFill>
                  <a:srgbClr val="000000"/>
                </a:solidFill>
                <a:latin typeface="Calibri" pitchFamily="34" charset="0"/>
              </a:rPr>
              <a:t> Registration dossier </a:t>
            </a:r>
            <a:endParaRPr lang="en-US" sz="1200" b="1" dirty="0">
              <a:solidFill>
                <a:srgbClr val="000000"/>
              </a:solidFill>
              <a:latin typeface="Calibri" pitchFamily="34" charset="0"/>
            </a:endParaRPr>
          </a:p>
        </p:txBody>
      </p:sp>
      <p:sp>
        <p:nvSpPr>
          <p:cNvPr id="29721" name="Rectangle 28"/>
          <p:cNvSpPr>
            <a:spLocks noChangeArrowheads="1"/>
          </p:cNvSpPr>
          <p:nvPr/>
        </p:nvSpPr>
        <p:spPr bwMode="auto">
          <a:xfrm>
            <a:off x="7450138" y="3968750"/>
            <a:ext cx="1473200" cy="1387475"/>
          </a:xfrm>
          <a:prstGeom prst="rect">
            <a:avLst/>
          </a:prstGeom>
          <a:noFill/>
          <a:ln w="12700">
            <a:noFill/>
            <a:miter lim="800000"/>
            <a:headEnd/>
            <a:tailEnd/>
          </a:ln>
        </p:spPr>
        <p:txBody>
          <a:bodyPr wrap="none" lIns="90000" tIns="46800" rIns="90000" bIns="46800">
            <a:spAutoFit/>
          </a:bodyPr>
          <a:lstStyle/>
          <a:p>
            <a:pPr algn="ctr" eaLnBrk="0" hangingPunct="0"/>
            <a:r>
              <a:rPr lang="de-CH" sz="1200" b="1" dirty="0">
                <a:solidFill>
                  <a:srgbClr val="000000"/>
                </a:solidFill>
                <a:latin typeface="Calibri" pitchFamily="34" charset="0"/>
              </a:rPr>
              <a:t>PET </a:t>
            </a:r>
            <a:r>
              <a:rPr lang="de-CH" sz="1200" b="1" dirty="0" err="1">
                <a:solidFill>
                  <a:srgbClr val="000000"/>
                </a:solidFill>
                <a:latin typeface="Calibri" pitchFamily="34" charset="0"/>
              </a:rPr>
              <a:t>used</a:t>
            </a:r>
            <a:r>
              <a:rPr lang="de-CH" sz="1200" b="1" dirty="0">
                <a:solidFill>
                  <a:srgbClr val="000000"/>
                </a:solidFill>
                <a:latin typeface="Calibri" pitchFamily="34" charset="0"/>
              </a:rPr>
              <a:t> in</a:t>
            </a:r>
          </a:p>
          <a:p>
            <a:pPr algn="ctr" eaLnBrk="0" hangingPunct="0"/>
            <a:r>
              <a:rPr lang="de-CH" sz="1200" b="1" dirty="0" err="1">
                <a:solidFill>
                  <a:srgbClr val="000000"/>
                </a:solidFill>
                <a:latin typeface="Calibri" pitchFamily="34" charset="0"/>
              </a:rPr>
              <a:t>support</a:t>
            </a:r>
            <a:r>
              <a:rPr lang="de-CH" sz="1200" b="1" dirty="0">
                <a:solidFill>
                  <a:srgbClr val="000000"/>
                </a:solidFill>
                <a:latin typeface="Calibri" pitchFamily="34" charset="0"/>
              </a:rPr>
              <a:t> </a:t>
            </a:r>
            <a:r>
              <a:rPr lang="de-CH" sz="1200" b="1" dirty="0" err="1">
                <a:solidFill>
                  <a:srgbClr val="000000"/>
                </a:solidFill>
                <a:latin typeface="Calibri" pitchFamily="34" charset="0"/>
              </a:rPr>
              <a:t>of</a:t>
            </a:r>
            <a:r>
              <a:rPr lang="de-CH" sz="1200" b="1" dirty="0">
                <a:solidFill>
                  <a:srgbClr val="000000"/>
                </a:solidFill>
                <a:latin typeface="Calibri" pitchFamily="34" charset="0"/>
              </a:rPr>
              <a:t> </a:t>
            </a:r>
            <a:r>
              <a:rPr lang="de-CH" sz="1200" b="1" dirty="0" err="1">
                <a:solidFill>
                  <a:srgbClr val="000000"/>
                </a:solidFill>
                <a:latin typeface="Calibri" pitchFamily="34" charset="0"/>
              </a:rPr>
              <a:t>drug</a:t>
            </a:r>
            <a:endParaRPr lang="de-CH" sz="1200" b="1" dirty="0">
              <a:solidFill>
                <a:srgbClr val="000000"/>
              </a:solidFill>
              <a:latin typeface="Calibri" pitchFamily="34" charset="0"/>
            </a:endParaRPr>
          </a:p>
          <a:p>
            <a:pPr algn="ctr" eaLnBrk="0" hangingPunct="0"/>
            <a:r>
              <a:rPr lang="de-CH" sz="1200" b="1" dirty="0" err="1">
                <a:solidFill>
                  <a:srgbClr val="000000"/>
                </a:solidFill>
                <a:latin typeface="Calibri" pitchFamily="34" charset="0"/>
              </a:rPr>
              <a:t>development</a:t>
            </a:r>
            <a:endParaRPr lang="de-CH" sz="1200" b="1" dirty="0">
              <a:solidFill>
                <a:srgbClr val="000000"/>
              </a:solidFill>
              <a:latin typeface="Calibri" pitchFamily="34" charset="0"/>
            </a:endParaRPr>
          </a:p>
          <a:p>
            <a:pPr algn="ctr" eaLnBrk="0" hangingPunct="0"/>
            <a:r>
              <a:rPr lang="de-CH" sz="1200" b="1" dirty="0">
                <a:solidFill>
                  <a:srgbClr val="000000"/>
                </a:solidFill>
                <a:latin typeface="Calibri" pitchFamily="34" charset="0"/>
              </a:rPr>
              <a:t>(</a:t>
            </a:r>
            <a:r>
              <a:rPr lang="de-CH" sz="1200" b="1" dirty="0" err="1">
                <a:solidFill>
                  <a:srgbClr val="000000"/>
                </a:solidFill>
                <a:latin typeface="Calibri" pitchFamily="34" charset="0"/>
              </a:rPr>
              <a:t>target</a:t>
            </a:r>
            <a:r>
              <a:rPr lang="de-CH" sz="1200" b="1" dirty="0">
                <a:solidFill>
                  <a:srgbClr val="000000"/>
                </a:solidFill>
                <a:latin typeface="Calibri" pitchFamily="34" charset="0"/>
              </a:rPr>
              <a:t> distribution, </a:t>
            </a:r>
          </a:p>
          <a:p>
            <a:pPr algn="ctr" eaLnBrk="0" hangingPunct="0"/>
            <a:r>
              <a:rPr lang="de-CH" sz="1200" b="1" dirty="0" err="1">
                <a:solidFill>
                  <a:srgbClr val="000000"/>
                </a:solidFill>
                <a:latin typeface="Calibri" pitchFamily="34" charset="0"/>
              </a:rPr>
              <a:t>occupancy</a:t>
            </a:r>
            <a:r>
              <a:rPr lang="de-CH" sz="1200" b="1" dirty="0">
                <a:solidFill>
                  <a:srgbClr val="000000"/>
                </a:solidFill>
                <a:latin typeface="Calibri" pitchFamily="34" charset="0"/>
              </a:rPr>
              <a:t>, PK,</a:t>
            </a:r>
          </a:p>
          <a:p>
            <a:pPr algn="ctr" eaLnBrk="0" hangingPunct="0"/>
            <a:r>
              <a:rPr lang="de-CH" sz="1200" b="1" dirty="0" err="1">
                <a:solidFill>
                  <a:srgbClr val="000000"/>
                </a:solidFill>
                <a:latin typeface="Calibri" pitchFamily="34" charset="0"/>
              </a:rPr>
              <a:t>efficacy</a:t>
            </a:r>
            <a:r>
              <a:rPr lang="de-CH" sz="1200" b="1" dirty="0">
                <a:solidFill>
                  <a:srgbClr val="000000"/>
                </a:solidFill>
                <a:latin typeface="Calibri" pitchFamily="34" charset="0"/>
              </a:rPr>
              <a:t>)</a:t>
            </a:r>
          </a:p>
          <a:p>
            <a:pPr algn="ctr" eaLnBrk="0" hangingPunct="0"/>
            <a:endParaRPr lang="de-CH" sz="1200" b="1" dirty="0">
              <a:solidFill>
                <a:srgbClr val="000000"/>
              </a:solidFill>
              <a:latin typeface="Calibri" pitchFamily="34" charset="0"/>
            </a:endParaRPr>
          </a:p>
        </p:txBody>
      </p:sp>
      <p:sp>
        <p:nvSpPr>
          <p:cNvPr id="29722" name="Line 32"/>
          <p:cNvSpPr>
            <a:spLocks noChangeShapeType="1"/>
          </p:cNvSpPr>
          <p:nvPr/>
        </p:nvSpPr>
        <p:spPr bwMode="auto">
          <a:xfrm>
            <a:off x="1831975" y="1889125"/>
            <a:ext cx="0" cy="4318000"/>
          </a:xfrm>
          <a:prstGeom prst="line">
            <a:avLst/>
          </a:prstGeom>
          <a:noFill/>
          <a:ln w="12700">
            <a:solidFill>
              <a:schemeClr val="bg2"/>
            </a:solidFill>
            <a:prstDash val="dash"/>
            <a:round/>
            <a:headEnd/>
            <a:tailEnd/>
          </a:ln>
        </p:spPr>
        <p:txBody>
          <a:bodyPr lIns="90000" tIns="46800" rIns="90000" bIns="46800" anchor="ctr"/>
          <a:lstStyle/>
          <a:p>
            <a:endParaRPr lang="en-US"/>
          </a:p>
        </p:txBody>
      </p:sp>
      <p:sp>
        <p:nvSpPr>
          <p:cNvPr id="29723" name="Line 33"/>
          <p:cNvSpPr>
            <a:spLocks noChangeShapeType="1"/>
          </p:cNvSpPr>
          <p:nvPr/>
        </p:nvSpPr>
        <p:spPr bwMode="auto">
          <a:xfrm>
            <a:off x="3697288" y="1889125"/>
            <a:ext cx="0" cy="4318000"/>
          </a:xfrm>
          <a:prstGeom prst="line">
            <a:avLst/>
          </a:prstGeom>
          <a:noFill/>
          <a:ln w="12700">
            <a:solidFill>
              <a:schemeClr val="bg2"/>
            </a:solidFill>
            <a:prstDash val="dash"/>
            <a:round/>
            <a:headEnd/>
            <a:tailEnd/>
          </a:ln>
        </p:spPr>
        <p:txBody>
          <a:bodyPr lIns="90000" tIns="46800" rIns="90000" bIns="46800" anchor="ctr"/>
          <a:lstStyle/>
          <a:p>
            <a:endParaRPr lang="en-US"/>
          </a:p>
        </p:txBody>
      </p:sp>
      <p:sp>
        <p:nvSpPr>
          <p:cNvPr id="29724" name="Line 34"/>
          <p:cNvSpPr>
            <a:spLocks noChangeShapeType="1"/>
          </p:cNvSpPr>
          <p:nvPr/>
        </p:nvSpPr>
        <p:spPr bwMode="auto">
          <a:xfrm>
            <a:off x="5572125" y="1889125"/>
            <a:ext cx="0" cy="4318000"/>
          </a:xfrm>
          <a:prstGeom prst="line">
            <a:avLst/>
          </a:prstGeom>
          <a:noFill/>
          <a:ln w="12700">
            <a:solidFill>
              <a:schemeClr val="bg2"/>
            </a:solidFill>
            <a:prstDash val="dash"/>
            <a:round/>
            <a:headEnd/>
            <a:tailEnd/>
          </a:ln>
        </p:spPr>
        <p:txBody>
          <a:bodyPr lIns="90000" tIns="46800" rIns="90000" bIns="46800" anchor="ctr"/>
          <a:lstStyle/>
          <a:p>
            <a:endParaRPr lang="en-US"/>
          </a:p>
        </p:txBody>
      </p:sp>
      <p:sp>
        <p:nvSpPr>
          <p:cNvPr id="29725" name="Line 35"/>
          <p:cNvSpPr>
            <a:spLocks noChangeShapeType="1"/>
          </p:cNvSpPr>
          <p:nvPr/>
        </p:nvSpPr>
        <p:spPr bwMode="auto">
          <a:xfrm>
            <a:off x="7296150" y="1889125"/>
            <a:ext cx="0" cy="4318000"/>
          </a:xfrm>
          <a:prstGeom prst="line">
            <a:avLst/>
          </a:prstGeom>
          <a:noFill/>
          <a:ln w="12700">
            <a:solidFill>
              <a:schemeClr val="bg2"/>
            </a:solidFill>
            <a:prstDash val="dash"/>
            <a:round/>
            <a:headEnd/>
            <a:tailEnd/>
          </a:ln>
        </p:spPr>
        <p:txBody>
          <a:bodyPr lIns="90000" tIns="46800" rIns="90000" bIns="46800" anchor="ctr"/>
          <a:lstStyle/>
          <a:p>
            <a:endParaRPr lang="en-US"/>
          </a:p>
        </p:txBody>
      </p:sp>
      <p:sp>
        <p:nvSpPr>
          <p:cNvPr id="29726" name="Rectangle 23"/>
          <p:cNvSpPr>
            <a:spLocks noChangeArrowheads="1"/>
          </p:cNvSpPr>
          <p:nvPr/>
        </p:nvSpPr>
        <p:spPr bwMode="auto">
          <a:xfrm>
            <a:off x="4208793" y="2965450"/>
            <a:ext cx="1050907" cy="309958"/>
          </a:xfrm>
          <a:prstGeom prst="rect">
            <a:avLst/>
          </a:prstGeom>
          <a:noFill/>
          <a:ln w="12700">
            <a:noFill/>
            <a:miter lim="800000"/>
            <a:headEnd/>
            <a:tailEnd/>
          </a:ln>
        </p:spPr>
        <p:txBody>
          <a:bodyPr wrap="none" lIns="90000" tIns="46800" rIns="90000" bIns="46800">
            <a:spAutoFit/>
          </a:bodyPr>
          <a:lstStyle/>
          <a:p>
            <a:pPr eaLnBrk="0" hangingPunct="0">
              <a:spcAft>
                <a:spcPct val="40000"/>
              </a:spcAft>
            </a:pPr>
            <a:r>
              <a:rPr lang="de-CH" sz="1400" b="1" dirty="0" smtClean="0">
                <a:solidFill>
                  <a:srgbClr val="FF0000"/>
                </a:solidFill>
                <a:latin typeface="Calibri" pitchFamily="34" charset="0"/>
              </a:rPr>
              <a:t>Beerse/KUL</a:t>
            </a:r>
            <a:endParaRPr lang="en-US" sz="1400" b="1" dirty="0">
              <a:solidFill>
                <a:srgbClr val="FF0000"/>
              </a:solidFill>
              <a:latin typeface="Calibri" pitchFamily="34" charset="0"/>
            </a:endParaRPr>
          </a:p>
        </p:txBody>
      </p:sp>
      <p:sp>
        <p:nvSpPr>
          <p:cNvPr id="29727" name="Rectangle 23"/>
          <p:cNvSpPr>
            <a:spLocks noChangeArrowheads="1"/>
          </p:cNvSpPr>
          <p:nvPr/>
        </p:nvSpPr>
        <p:spPr bwMode="auto">
          <a:xfrm>
            <a:off x="5942593" y="2965450"/>
            <a:ext cx="1050907" cy="309958"/>
          </a:xfrm>
          <a:prstGeom prst="rect">
            <a:avLst/>
          </a:prstGeom>
          <a:noFill/>
          <a:ln w="12700">
            <a:noFill/>
            <a:miter lim="800000"/>
            <a:headEnd/>
            <a:tailEnd/>
          </a:ln>
        </p:spPr>
        <p:txBody>
          <a:bodyPr wrap="none" lIns="90000" tIns="46800" rIns="90000" bIns="46800">
            <a:spAutoFit/>
          </a:bodyPr>
          <a:lstStyle/>
          <a:p>
            <a:pPr eaLnBrk="0" hangingPunct="0">
              <a:spcAft>
                <a:spcPct val="40000"/>
              </a:spcAft>
            </a:pPr>
            <a:r>
              <a:rPr lang="de-CH" sz="1400" b="1" dirty="0" smtClean="0">
                <a:solidFill>
                  <a:srgbClr val="FF0000"/>
                </a:solidFill>
                <a:latin typeface="Calibri" pitchFamily="34" charset="0"/>
              </a:rPr>
              <a:t>Beerse/KUL</a:t>
            </a:r>
            <a:endParaRPr lang="en-US" sz="1400" b="1" dirty="0">
              <a:solidFill>
                <a:srgbClr val="FF0000"/>
              </a:solidFill>
              <a:latin typeface="Calibri" pitchFamily="34" charset="0"/>
            </a:endParaRPr>
          </a:p>
        </p:txBody>
      </p:sp>
      <p:sp>
        <p:nvSpPr>
          <p:cNvPr id="29728" name="Rectangle 27"/>
          <p:cNvSpPr>
            <a:spLocks noChangeArrowheads="1"/>
          </p:cNvSpPr>
          <p:nvPr/>
        </p:nvSpPr>
        <p:spPr bwMode="auto">
          <a:xfrm>
            <a:off x="5543550" y="3543300"/>
            <a:ext cx="1763713" cy="1201738"/>
          </a:xfrm>
          <a:prstGeom prst="rect">
            <a:avLst/>
          </a:prstGeom>
          <a:noFill/>
          <a:ln w="12700">
            <a:noFill/>
            <a:miter lim="800000"/>
            <a:headEnd/>
            <a:tailEnd/>
          </a:ln>
        </p:spPr>
        <p:txBody>
          <a:bodyPr wrap="none" lIns="90000" tIns="46800" rIns="90000" bIns="46800">
            <a:spAutoFit/>
          </a:bodyPr>
          <a:lstStyle/>
          <a:p>
            <a:pPr algn="ctr" eaLnBrk="0" hangingPunct="0"/>
            <a:r>
              <a:rPr lang="de-CH" sz="1200" b="1">
                <a:solidFill>
                  <a:srgbClr val="000000"/>
                </a:solidFill>
                <a:latin typeface="Calibri" pitchFamily="34" charset="0"/>
              </a:rPr>
              <a:t>Modeling and Analysis</a:t>
            </a:r>
          </a:p>
          <a:p>
            <a:pPr algn="ctr" eaLnBrk="0" hangingPunct="0"/>
            <a:endParaRPr lang="de-CH" sz="1200" b="1">
              <a:solidFill>
                <a:srgbClr val="000000"/>
              </a:solidFill>
              <a:latin typeface="Calibri" pitchFamily="34" charset="0"/>
            </a:endParaRPr>
          </a:p>
          <a:p>
            <a:pPr algn="ctr" eaLnBrk="0" hangingPunct="0"/>
            <a:r>
              <a:rPr lang="de-CH" sz="1200" b="1">
                <a:solidFill>
                  <a:srgbClr val="000000"/>
                </a:solidFill>
                <a:latin typeface="Calibri" pitchFamily="34" charset="0"/>
              </a:rPr>
              <a:t>Regulatory </a:t>
            </a:r>
          </a:p>
          <a:p>
            <a:pPr algn="ctr" eaLnBrk="0" hangingPunct="0"/>
            <a:endParaRPr lang="de-CH" sz="1200" b="1">
              <a:solidFill>
                <a:srgbClr val="000000"/>
              </a:solidFill>
              <a:latin typeface="Calibri" pitchFamily="34" charset="0"/>
            </a:endParaRPr>
          </a:p>
          <a:p>
            <a:pPr algn="ctr" eaLnBrk="0" hangingPunct="0"/>
            <a:r>
              <a:rPr lang="de-CH" sz="1200" b="1">
                <a:solidFill>
                  <a:srgbClr val="000000"/>
                </a:solidFill>
                <a:latin typeface="Calibri" pitchFamily="34" charset="0"/>
              </a:rPr>
              <a:t>Experimental Medicine/ </a:t>
            </a:r>
          </a:p>
          <a:p>
            <a:pPr algn="ctr" eaLnBrk="0" hangingPunct="0"/>
            <a:r>
              <a:rPr lang="de-CH" sz="1200" b="1">
                <a:solidFill>
                  <a:srgbClr val="000000"/>
                </a:solidFill>
                <a:latin typeface="Calibri" pitchFamily="34" charset="0"/>
              </a:rPr>
              <a:t>Clin PK</a:t>
            </a:r>
            <a:endParaRPr lang="en-US" sz="1200" b="1">
              <a:solidFill>
                <a:srgbClr val="000000"/>
              </a:solidFill>
              <a:latin typeface="Calibri" pitchFamily="34" charset="0"/>
            </a:endParaRPr>
          </a:p>
        </p:txBody>
      </p:sp>
      <p:sp>
        <p:nvSpPr>
          <p:cNvPr id="29729" name="Rectangle 9"/>
          <p:cNvSpPr>
            <a:spLocks noChangeArrowheads="1"/>
          </p:cNvSpPr>
          <p:nvPr/>
        </p:nvSpPr>
        <p:spPr bwMode="auto">
          <a:xfrm>
            <a:off x="3221038" y="1203325"/>
            <a:ext cx="969962" cy="396875"/>
          </a:xfrm>
          <a:prstGeom prst="rect">
            <a:avLst/>
          </a:prstGeom>
          <a:noFill/>
          <a:ln w="9525" algn="ctr">
            <a:noFill/>
            <a:miter lim="800000"/>
            <a:headEnd/>
            <a:tailEnd/>
          </a:ln>
        </p:spPr>
        <p:txBody>
          <a:bodyPr wrap="none"/>
          <a:lstStyle/>
          <a:p>
            <a:pPr marL="342900" indent="-342900" algn="ctr">
              <a:spcBef>
                <a:spcPct val="50000"/>
              </a:spcBef>
              <a:buClr>
                <a:srgbClr val="1F497D"/>
              </a:buClr>
            </a:pPr>
            <a:r>
              <a:rPr lang="en-US" sz="1400" b="1">
                <a:solidFill>
                  <a:srgbClr val="5F5F5F"/>
                </a:solidFill>
                <a:latin typeface="Calibri" pitchFamily="34" charset="0"/>
              </a:rPr>
              <a:t>PET NME Declaration</a:t>
            </a:r>
          </a:p>
        </p:txBody>
      </p:sp>
    </p:spTree>
    <p:extLst>
      <p:ext uri="{BB962C8B-B14F-4D97-AF65-F5344CB8AC3E}">
        <p14:creationId xmlns:p14="http://schemas.microsoft.com/office/powerpoint/2010/main" val="1887101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OWER3D TRANSITION" val="Revcube.p3d 0"/>
  <p:tag name="POWER3D OPTIONS" val="Fast "/>
  <p:tag name="POWER3D SOUND" val="Revolving Cube"/>
</p:tagLst>
</file>

<file path=ppt/tags/tag2.xml><?xml version="1.0" encoding="utf-8"?>
<p:tagLst xmlns:a="http://schemas.openxmlformats.org/drawingml/2006/main" xmlns:r="http://schemas.openxmlformats.org/officeDocument/2006/relationships" xmlns:p="http://schemas.openxmlformats.org/presentationml/2006/main">
  <p:tag name="POWER3D TRANSITION" val="Revcube.p3d 0"/>
  <p:tag name="POWER3D OPTIONS" val="Fast "/>
  <p:tag name="POWER3D SOUND" val="Revolving Cube"/>
</p:tagLst>
</file>

<file path=ppt/theme/theme1.xml><?xml version="1.0" encoding="utf-8"?>
<a:theme xmlns:a="http://schemas.openxmlformats.org/drawingml/2006/main" name="JNJ-5339 Template_v1">
  <a:themeElements>
    <a:clrScheme name="Custom 9">
      <a:dk1>
        <a:srgbClr val="000000"/>
      </a:dk1>
      <a:lt1>
        <a:srgbClr val="FFFFFF"/>
      </a:lt1>
      <a:dk2>
        <a:srgbClr val="0A8CAA"/>
      </a:dk2>
      <a:lt2>
        <a:srgbClr val="FFFFFF"/>
      </a:lt2>
      <a:accent1>
        <a:srgbClr val="0A8CAA"/>
      </a:accent1>
      <a:accent2>
        <a:srgbClr val="738C5A"/>
      </a:accent2>
      <a:accent3>
        <a:srgbClr val="BEAF6E"/>
      </a:accent3>
      <a:accent4>
        <a:srgbClr val="7D6E3C"/>
      </a:accent4>
      <a:accent5>
        <a:srgbClr val="9B7D8C"/>
      </a:accent5>
      <a:accent6>
        <a:srgbClr val="BECD87"/>
      </a:accent6>
      <a:hlink>
        <a:srgbClr val="D673C1"/>
      </a:hlink>
      <a:folHlink>
        <a:srgbClr val="17C2E8"/>
      </a:folHlink>
    </a:clrScheme>
    <a:fontScheme name="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321054">
                <a:alpha val="64000"/>
              </a:srgbClr>
            </a:gs>
            <a:gs pos="100000">
              <a:srgbClr val="1C0626"/>
            </a:gs>
          </a:gsLst>
          <a:lin ang="5400000" scaled="1"/>
        </a:gradFill>
        <a:ln w="28575" cap="flat" cmpd="sng" algn="ctr">
          <a:solidFill>
            <a:srgbClr val="D37E5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gradFill rotWithShape="0">
          <a:gsLst>
            <a:gs pos="0">
              <a:srgbClr val="321054">
                <a:alpha val="64000"/>
              </a:srgbClr>
            </a:gs>
            <a:gs pos="100000">
              <a:srgbClr val="1C0626"/>
            </a:gs>
          </a:gsLst>
          <a:lin ang="5400000" scaled="1"/>
        </a:gradFill>
        <a:ln w="28575" cap="flat" cmpd="sng" algn="ctr">
          <a:solidFill>
            <a:srgbClr val="D37E5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V Persconferentie uza oorsuizen electronisch oor">
  <a:themeElements>
    <a:clrScheme name="PV Persconferentie uza oorsuizen electronisch oor 8">
      <a:dk1>
        <a:srgbClr val="000000"/>
      </a:dk1>
      <a:lt1>
        <a:srgbClr val="FFFFFF"/>
      </a:lt1>
      <a:dk2>
        <a:srgbClr val="000000"/>
      </a:dk2>
      <a:lt2>
        <a:srgbClr val="DDDDDD"/>
      </a:lt2>
      <a:accent1>
        <a:srgbClr val="B01C2E"/>
      </a:accent1>
      <a:accent2>
        <a:srgbClr val="081C5A"/>
      </a:accent2>
      <a:accent3>
        <a:srgbClr val="FFFFFF"/>
      </a:accent3>
      <a:accent4>
        <a:srgbClr val="000000"/>
      </a:accent4>
      <a:accent5>
        <a:srgbClr val="D4ABAD"/>
      </a:accent5>
      <a:accent6>
        <a:srgbClr val="061851"/>
      </a:accent6>
      <a:hlink>
        <a:srgbClr val="B2B2B2"/>
      </a:hlink>
      <a:folHlink>
        <a:srgbClr val="EAEAEA"/>
      </a:folHlink>
    </a:clrScheme>
    <a:fontScheme name="PV Persconferentie uza oorsuizen electronisch oor">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V Persconferentie uza oorsuizen electronisch o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V Persconferentie uza oorsuizen electronisch o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V Persconferentie uza oorsuizen electronisch o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V Persconferentie uza oorsuizen electronisch o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V Persconferentie uza oorsuizen electronisch o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V Persconferentie uza oorsuizen electronisch o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V Persconferentie uza oorsuizen electronisch o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V Persconferentie uza oorsuizen electronisch oor 8">
        <a:dk1>
          <a:srgbClr val="000000"/>
        </a:dk1>
        <a:lt1>
          <a:srgbClr val="FFFFFF"/>
        </a:lt1>
        <a:dk2>
          <a:srgbClr val="000000"/>
        </a:dk2>
        <a:lt2>
          <a:srgbClr val="DDDDDD"/>
        </a:lt2>
        <a:accent1>
          <a:srgbClr val="B01C2E"/>
        </a:accent1>
        <a:accent2>
          <a:srgbClr val="081C5A"/>
        </a:accent2>
        <a:accent3>
          <a:srgbClr val="FFFFFF"/>
        </a:accent3>
        <a:accent4>
          <a:srgbClr val="000000"/>
        </a:accent4>
        <a:accent5>
          <a:srgbClr val="D4ABAD"/>
        </a:accent5>
        <a:accent6>
          <a:srgbClr val="061851"/>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01012 UZATemplate">
  <a:themeElements>
    <a:clrScheme name="UZA">
      <a:dk1>
        <a:srgbClr val="5F7791"/>
      </a:dk1>
      <a:lt1>
        <a:srgbClr val="FFFFFF"/>
      </a:lt1>
      <a:dk2>
        <a:srgbClr val="5F7791"/>
      </a:dk2>
      <a:lt2>
        <a:srgbClr val="FFFFFF"/>
      </a:lt2>
      <a:accent1>
        <a:srgbClr val="AF0039"/>
      </a:accent1>
      <a:accent2>
        <a:srgbClr val="DE9515"/>
      </a:accent2>
      <a:accent3>
        <a:srgbClr val="798FA4"/>
      </a:accent3>
      <a:accent4>
        <a:srgbClr val="5B0858"/>
      </a:accent4>
      <a:accent5>
        <a:srgbClr val="A0BF35"/>
      </a:accent5>
      <a:accent6>
        <a:srgbClr val="F4D104"/>
      </a:accent6>
      <a:hlink>
        <a:srgbClr val="EB8803"/>
      </a:hlink>
      <a:folHlink>
        <a:srgbClr val="EB8803"/>
      </a:folHlink>
    </a:clrScheme>
    <a:fontScheme name="UZ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JNJ-5339 Template_v1">
  <a:themeElements>
    <a:clrScheme name="Custom 9">
      <a:dk1>
        <a:srgbClr val="000000"/>
      </a:dk1>
      <a:lt1>
        <a:srgbClr val="FFFFFF"/>
      </a:lt1>
      <a:dk2>
        <a:srgbClr val="0A8CAA"/>
      </a:dk2>
      <a:lt2>
        <a:srgbClr val="FFFFFF"/>
      </a:lt2>
      <a:accent1>
        <a:srgbClr val="0A8CAA"/>
      </a:accent1>
      <a:accent2>
        <a:srgbClr val="738C5A"/>
      </a:accent2>
      <a:accent3>
        <a:srgbClr val="BEAF6E"/>
      </a:accent3>
      <a:accent4>
        <a:srgbClr val="7D6E3C"/>
      </a:accent4>
      <a:accent5>
        <a:srgbClr val="9B7D8C"/>
      </a:accent5>
      <a:accent6>
        <a:srgbClr val="BECD87"/>
      </a:accent6>
      <a:hlink>
        <a:srgbClr val="D673C1"/>
      </a:hlink>
      <a:folHlink>
        <a:srgbClr val="17C2E8"/>
      </a:folHlink>
    </a:clrScheme>
    <a:fontScheme name="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321054">
                <a:alpha val="64000"/>
              </a:srgbClr>
            </a:gs>
            <a:gs pos="100000">
              <a:srgbClr val="1C0626"/>
            </a:gs>
          </a:gsLst>
          <a:lin ang="5400000" scaled="1"/>
        </a:gradFill>
        <a:ln w="28575" cap="flat" cmpd="sng" algn="ctr">
          <a:solidFill>
            <a:srgbClr val="D37E5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gradFill rotWithShape="0">
          <a:gsLst>
            <a:gs pos="0">
              <a:srgbClr val="321054">
                <a:alpha val="64000"/>
              </a:srgbClr>
            </a:gs>
            <a:gs pos="100000">
              <a:srgbClr val="1C0626"/>
            </a:gs>
          </a:gsLst>
          <a:lin ang="5400000" scaled="1"/>
        </a:gradFill>
        <a:ln w="28575" cap="flat" cmpd="sng" algn="ctr">
          <a:solidFill>
            <a:srgbClr val="D37E5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JNJ-5339 Template_v1">
  <a:themeElements>
    <a:clrScheme name="Custom 9">
      <a:dk1>
        <a:srgbClr val="000000"/>
      </a:dk1>
      <a:lt1>
        <a:srgbClr val="FFFFFF"/>
      </a:lt1>
      <a:dk2>
        <a:srgbClr val="0A8CAA"/>
      </a:dk2>
      <a:lt2>
        <a:srgbClr val="FFFFFF"/>
      </a:lt2>
      <a:accent1>
        <a:srgbClr val="0A8CAA"/>
      </a:accent1>
      <a:accent2>
        <a:srgbClr val="738C5A"/>
      </a:accent2>
      <a:accent3>
        <a:srgbClr val="BEAF6E"/>
      </a:accent3>
      <a:accent4>
        <a:srgbClr val="7D6E3C"/>
      </a:accent4>
      <a:accent5>
        <a:srgbClr val="9B7D8C"/>
      </a:accent5>
      <a:accent6>
        <a:srgbClr val="BECD87"/>
      </a:accent6>
      <a:hlink>
        <a:srgbClr val="D673C1"/>
      </a:hlink>
      <a:folHlink>
        <a:srgbClr val="17C2E8"/>
      </a:folHlink>
    </a:clrScheme>
    <a:fontScheme name="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321054">
                <a:alpha val="64000"/>
              </a:srgbClr>
            </a:gs>
            <a:gs pos="100000">
              <a:srgbClr val="1C0626"/>
            </a:gs>
          </a:gsLst>
          <a:lin ang="5400000" scaled="1"/>
        </a:gradFill>
        <a:ln w="28575" cap="flat" cmpd="sng" algn="ctr">
          <a:solidFill>
            <a:srgbClr val="D37E5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gradFill rotWithShape="0">
          <a:gsLst>
            <a:gs pos="0">
              <a:srgbClr val="321054">
                <a:alpha val="64000"/>
              </a:srgbClr>
            </a:gs>
            <a:gs pos="100000">
              <a:srgbClr val="1C0626"/>
            </a:gs>
          </a:gsLst>
          <a:lin ang="5400000" scaled="1"/>
        </a:gradFill>
        <a:ln w="28575" cap="flat" cmpd="sng" algn="ctr">
          <a:solidFill>
            <a:srgbClr val="D37E5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541984EA83A0479B60DB57D7635D0C" ma:contentTypeVersion="0" ma:contentTypeDescription="Create a new document." ma:contentTypeScope="" ma:versionID="2663e8825f23c07f377d8b80a03d235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6D9457A-6A49-48FE-9909-38325DD0EB71}">
  <ds:schemaRefs>
    <ds:schemaRef ds:uri="http://schemas.microsoft.com/sharepoint/v3/contenttype/forms"/>
  </ds:schemaRefs>
</ds:datastoreItem>
</file>

<file path=customXml/itemProps2.xml><?xml version="1.0" encoding="utf-8"?>
<ds:datastoreItem xmlns:ds="http://schemas.openxmlformats.org/officeDocument/2006/customXml" ds:itemID="{60E6F7FD-10F7-40DE-9B2E-806F910B40E4}">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71785CCB-6E7A-4DD8-9BCD-D1B118E0C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Apex</Template>
  <TotalTime>27542</TotalTime>
  <Words>1062</Words>
  <Application>Microsoft Office PowerPoint</Application>
  <PresentationFormat>Letter Paper (8.5x11 in)</PresentationFormat>
  <Paragraphs>312</Paragraphs>
  <Slides>16</Slides>
  <Notes>13</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16</vt:i4>
      </vt:variant>
    </vt:vector>
  </HeadingPairs>
  <TitlesOfParts>
    <vt:vector size="23" baseType="lpstr">
      <vt:lpstr>JNJ-5339 Template_v1</vt:lpstr>
      <vt:lpstr>PV Persconferentie uza oorsuizen electronisch oor</vt:lpstr>
      <vt:lpstr>20101012 UZATemplate</vt:lpstr>
      <vt:lpstr>1_Office Theme</vt:lpstr>
      <vt:lpstr>1_JNJ-5339 Template_v1</vt:lpstr>
      <vt:lpstr>2_JNJ-5339 Template_v1</vt:lpstr>
      <vt:lpstr>Photo Editor-foto</vt:lpstr>
      <vt:lpstr>PowerPoint Presentation</vt:lpstr>
      <vt:lpstr>Personal background </vt:lpstr>
      <vt:lpstr>Current collaborations and activities</vt:lpstr>
      <vt:lpstr>Why Use Imaging as for Pharmaceutical Research and Development? </vt:lpstr>
      <vt:lpstr>Performance Characteristics of  Clinical Imaging Methods </vt:lpstr>
      <vt:lpstr>Why PET Imaging in CNS Drug Development?</vt:lpstr>
      <vt:lpstr>Origins of CNS PET Radioligands  Taken Into Human Subjects</vt:lpstr>
      <vt:lpstr>Models for PET Ligand Development  Used by Pharma</vt:lpstr>
      <vt:lpstr>PET Ligand Development Process</vt:lpstr>
      <vt:lpstr>Quantification of 18F-JNJ42259152,  A Novel Phosphodiesterase-10A (PDE10A) PET-tracer :  Kinetic Modeling and Test-Retest in Human Brain</vt:lpstr>
      <vt:lpstr>Phosphodiesterase 10A (PDE10A) </vt:lpstr>
      <vt:lpstr>PET tracers for PDE10A</vt:lpstr>
      <vt:lpstr>[18F]-JNJ42259152: PET Ligand for PDE10</vt:lpstr>
      <vt:lpstr>PowerPoint Presentation</vt:lpstr>
      <vt:lpstr>PowerPoint Presentation</vt:lpstr>
      <vt:lpstr>11C-PiB SUVR as a Longitudinal Measure:  How well does it scale in multi-site trials?</vt:lpstr>
    </vt:vector>
  </TitlesOfParts>
  <Company>Altered Image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thompson</dc:creator>
  <cp:lastModifiedBy>Schmidt, Mark [JRDBE]</cp:lastModifiedBy>
  <cp:revision>1397</cp:revision>
  <dcterms:created xsi:type="dcterms:W3CDTF">2010-04-11T00:38:32Z</dcterms:created>
  <dcterms:modified xsi:type="dcterms:W3CDTF">2014-09-24T05:38:22Z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0x010100EE541984EA83A0479B60DB57D7635D0C</vt:lpwstr>
  </property>
</Properties>
</file>